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0" r:id="rId3"/>
  </p:sldMasterIdLst>
  <p:notesMasterIdLst>
    <p:notesMasterId r:id="rId36"/>
  </p:notesMasterIdLst>
  <p:sldIdLst>
    <p:sldId id="327" r:id="rId4"/>
    <p:sldId id="460" r:id="rId5"/>
    <p:sldId id="370" r:id="rId6"/>
    <p:sldId id="390" r:id="rId7"/>
    <p:sldId id="366" r:id="rId8"/>
    <p:sldId id="322" r:id="rId9"/>
    <p:sldId id="279" r:id="rId10"/>
    <p:sldId id="307" r:id="rId11"/>
    <p:sldId id="393" r:id="rId12"/>
    <p:sldId id="267" r:id="rId13"/>
    <p:sldId id="264" r:id="rId14"/>
    <p:sldId id="461" r:id="rId15"/>
    <p:sldId id="265" r:id="rId16"/>
    <p:sldId id="381" r:id="rId17"/>
    <p:sldId id="335" r:id="rId18"/>
    <p:sldId id="448" r:id="rId19"/>
    <p:sldId id="458" r:id="rId20"/>
    <p:sldId id="459" r:id="rId21"/>
    <p:sldId id="339" r:id="rId22"/>
    <p:sldId id="343" r:id="rId23"/>
    <p:sldId id="359" r:id="rId24"/>
    <p:sldId id="345" r:id="rId25"/>
    <p:sldId id="346" r:id="rId26"/>
    <p:sldId id="347" r:id="rId27"/>
    <p:sldId id="348" r:id="rId28"/>
    <p:sldId id="349" r:id="rId29"/>
    <p:sldId id="391" r:id="rId30"/>
    <p:sldId id="354" r:id="rId31"/>
    <p:sldId id="389" r:id="rId32"/>
    <p:sldId id="372" r:id="rId33"/>
    <p:sldId id="336" r:id="rId34"/>
    <p:sldId id="337" r:id="rId35"/>
  </p:sldIdLst>
  <p:sldSz cx="9144000" cy="6858000" type="screen4x3"/>
  <p:notesSz cx="6889750" cy="100155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3" autoAdjust="0"/>
    <p:restoredTop sz="91618" autoAdjust="0"/>
  </p:normalViewPr>
  <p:slideViewPr>
    <p:cSldViewPr>
      <p:cViewPr varScale="1">
        <p:scale>
          <a:sx n="67" d="100"/>
          <a:sy n="67" d="100"/>
        </p:scale>
        <p:origin x="174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raconnor\Desktop\Budget%20Meeting\Case%20Metrics%201.1.18%20to%2010.1.18.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ar\folders\xz\pxtmb64n4f799g49q1f0d_nw0000gn\T\com.microsoft.Outlook\Outlook%20Temp\WLMC%20Report.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383-3747-A957-ED1838629922}"/>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383-3747-A957-ED1838629922}"/>
              </c:ext>
            </c:extLst>
          </c:dPt>
          <c:dPt>
            <c:idx val="2"/>
            <c:bubble3D val="0"/>
            <c:spPr>
              <a:solidFill>
                <a:schemeClr val="accent3">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383-3747-A957-ED1838629922}"/>
              </c:ext>
            </c:extLst>
          </c:dPt>
          <c:dPt>
            <c:idx val="3"/>
            <c:bubble3D val="0"/>
            <c:spPr>
              <a:solidFill>
                <a:schemeClr val="accent4">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383-3747-A957-ED1838629922}"/>
              </c:ext>
            </c:extLst>
          </c:dPt>
          <c:dPt>
            <c:idx val="4"/>
            <c:bubble3D val="0"/>
            <c:spPr>
              <a:solidFill>
                <a:schemeClr val="accent5">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383-3747-A957-ED1838629922}"/>
              </c:ext>
            </c:extLst>
          </c:dPt>
          <c:dPt>
            <c:idx val="5"/>
            <c:bubble3D val="0"/>
            <c:spPr>
              <a:solidFill>
                <a:schemeClr val="accent6">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B383-3747-A957-ED1838629922}"/>
              </c:ext>
            </c:extLst>
          </c:dPt>
          <c:dPt>
            <c:idx val="6"/>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B383-3747-A957-ED1838629922}"/>
              </c:ext>
            </c:extLst>
          </c:dPt>
          <c:dPt>
            <c:idx val="7"/>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B383-3747-A957-ED1838629922}"/>
              </c:ext>
            </c:extLst>
          </c:dPt>
          <c:dPt>
            <c:idx val="8"/>
            <c:bubble3D val="0"/>
            <c:spPr>
              <a:solidFill>
                <a:schemeClr val="accent3">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B383-3747-A957-ED183862992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nl-BE"/>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Sheet5!$A$1:$A$9</c:f>
              <c:strCache>
                <c:ptCount val="9"/>
                <c:pt idx="0">
                  <c:v>oncology</c:v>
                </c:pt>
                <c:pt idx="1">
                  <c:v>orthopaedic</c:v>
                </c:pt>
                <c:pt idx="2">
                  <c:v>cardiology/vascular</c:v>
                </c:pt>
                <c:pt idx="3">
                  <c:v>neurology</c:v>
                </c:pt>
                <c:pt idx="4">
                  <c:v>neurosurgery </c:v>
                </c:pt>
                <c:pt idx="5">
                  <c:v>ob/gyn</c:v>
                </c:pt>
                <c:pt idx="6">
                  <c:v>ENT</c:v>
                </c:pt>
                <c:pt idx="7">
                  <c:v>GI</c:v>
                </c:pt>
                <c:pt idx="8">
                  <c:v>other</c:v>
                </c:pt>
              </c:strCache>
            </c:strRef>
          </c:cat>
          <c:val>
            <c:numRef>
              <c:f>Sheet5!$B$1:$B$9</c:f>
              <c:numCache>
                <c:formatCode>General</c:formatCode>
                <c:ptCount val="9"/>
                <c:pt idx="0">
                  <c:v>70</c:v>
                </c:pt>
                <c:pt idx="1">
                  <c:v>25</c:v>
                </c:pt>
                <c:pt idx="2">
                  <c:v>15</c:v>
                </c:pt>
                <c:pt idx="3">
                  <c:v>13</c:v>
                </c:pt>
                <c:pt idx="4">
                  <c:v>10</c:v>
                </c:pt>
                <c:pt idx="5">
                  <c:v>8</c:v>
                </c:pt>
                <c:pt idx="6">
                  <c:v>6</c:v>
                </c:pt>
                <c:pt idx="7">
                  <c:v>6</c:v>
                </c:pt>
                <c:pt idx="8">
                  <c:v>18</c:v>
                </c:pt>
              </c:numCache>
            </c:numRef>
          </c:val>
          <c:extLst>
            <c:ext xmlns:c16="http://schemas.microsoft.com/office/drawing/2014/chart" uri="{C3380CC4-5D6E-409C-BE32-E72D297353CC}">
              <c16:uniqueId val="{00000012-B383-3747-A957-ED183862992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2A-DD4D-8F2C-5181E1BDD5E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2A-DD4D-8F2C-5181E1BDD5E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2A-DD4D-8F2C-5181E1BDD5E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2A-DD4D-8F2C-5181E1BDD5E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2A-DD4D-8F2C-5181E1BDD5E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2A-DD4D-8F2C-5181E1BDD5E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2A-DD4D-8F2C-5181E1BDD5E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2A-DD4D-8F2C-5181E1BDD5EC}"/>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2A-DD4D-8F2C-5181E1BDD5EC}"/>
              </c:ext>
            </c:extLst>
          </c:dPt>
          <c:dLbls>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dirty="0"/>
                      <a:t>Mass General Hosp</a:t>
                    </a:r>
                    <a:r>
                      <a:rPr lang="en-US" sz="1400" baseline="0" dirty="0"/>
                      <a:t>
</a:t>
                    </a:r>
                    <a:fld id="{E40997A2-EBC7-084E-9520-A51B87110058}" type="PERCENTAGE">
                      <a:rPr lang="en-US" sz="1400" baseline="0"/>
                      <a:pPr>
                        <a:defRPr sz="1400">
                          <a:solidFill>
                            <a:schemeClr val="tx1"/>
                          </a:solidFill>
                        </a:defRPr>
                      </a:pPr>
                      <a:t>[PERCENTAGE]</a:t>
                    </a:fld>
                    <a:endParaRPr lang="en-US" sz="1400"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2A-DD4D-8F2C-5181E1BDD5EC}"/>
                </c:ext>
              </c:extLst>
            </c:dLbl>
            <c:dLbl>
              <c:idx val="1"/>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a:t>Johns</a:t>
                    </a:r>
                    <a:r>
                      <a:rPr lang="en-US" sz="1400" baseline="0"/>
                      <a:t> Hopkins
</a:t>
                    </a:r>
                    <a:fld id="{F905C8C4-9291-0F47-9DAB-8B3168FDCAA7}" type="PERCENTAGE">
                      <a:rPr lang="en-US" sz="1400" baseline="0"/>
                      <a:pPr>
                        <a:defRPr sz="1400">
                          <a:solidFill>
                            <a:schemeClr val="tx1"/>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2A-DD4D-8F2C-5181E1BDD5EC}"/>
                </c:ext>
              </c:extLst>
            </c:dLbl>
            <c:dLbl>
              <c:idx val="2"/>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a:t>Dana-Farber</a:t>
                    </a:r>
                    <a:r>
                      <a:rPr lang="en-US" sz="1400" baseline="0"/>
                      <a:t>
</a:t>
                    </a:r>
                    <a:fld id="{0870E280-8DE2-7742-BFB6-2E7EC7C2DE7E}" type="PERCENTAGE">
                      <a:rPr lang="en-US" sz="1400" baseline="0"/>
                      <a:pPr>
                        <a:defRPr sz="1400">
                          <a:solidFill>
                            <a:schemeClr val="tx1"/>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2A-DD4D-8F2C-5181E1BDD5EC}"/>
                </c:ext>
              </c:extLst>
            </c:dLbl>
            <c:dLbl>
              <c:idx val="3"/>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a:t>Rothman</a:t>
                    </a:r>
                    <a:r>
                      <a:rPr lang="en-US" sz="1400" baseline="0"/>
                      <a:t> Institute
</a:t>
                    </a:r>
                    <a:fld id="{694735E6-F5AD-B149-8205-317646923640}" type="PERCENTAGE">
                      <a:rPr lang="en-US" sz="1400" baseline="0"/>
                      <a:pPr>
                        <a:defRPr sz="1400">
                          <a:solidFill>
                            <a:schemeClr val="tx1"/>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12A-DD4D-8F2C-5181E1BDD5EC}"/>
                </c:ext>
              </c:extLst>
            </c:dLbl>
            <c:dLbl>
              <c:idx val="4"/>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a:t>Boston Children’s</a:t>
                    </a:r>
                    <a:r>
                      <a:rPr lang="en-US" sz="1400" baseline="0"/>
                      <a:t>
</a:t>
                    </a:r>
                    <a:fld id="{FE189DAB-F874-A34F-83F8-65232CB34734}" type="PERCENTAGE">
                      <a:rPr lang="en-US" sz="1400" baseline="0"/>
                      <a:pPr>
                        <a:defRPr sz="1400">
                          <a:solidFill>
                            <a:schemeClr val="tx1"/>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12A-DD4D-8F2C-5181E1BDD5EC}"/>
                </c:ext>
              </c:extLst>
            </c:dLbl>
            <c:dLbl>
              <c:idx val="5"/>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a:t>MGH Children’s</a:t>
                    </a:r>
                    <a:r>
                      <a:rPr lang="en-US" sz="1400" baseline="0"/>
                      <a:t>
</a:t>
                    </a:r>
                    <a:fld id="{43B384D9-F605-694F-8D43-30C8CA92D05B}" type="PERCENTAGE">
                      <a:rPr lang="en-US" sz="1400" baseline="0"/>
                      <a:pPr>
                        <a:defRPr sz="1400">
                          <a:solidFill>
                            <a:schemeClr val="tx1"/>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12A-DD4D-8F2C-5181E1BDD5EC}"/>
                </c:ext>
              </c:extLst>
            </c:dLbl>
            <c:dLbl>
              <c:idx val="6"/>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baseline="0"/>
                      <a:t>Cedar’s Sinai
</a:t>
                    </a:r>
                    <a:fld id="{E132BDFF-BDEC-7A43-9992-72975D4CE4CA}" type="PERCENTAGE">
                      <a:rPr lang="en-US" sz="1400" baseline="0"/>
                      <a:pPr>
                        <a:defRPr sz="1400">
                          <a:solidFill>
                            <a:schemeClr val="tx1"/>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12A-DD4D-8F2C-5181E1BDD5EC}"/>
                </c:ext>
              </c:extLst>
            </c:dLbl>
            <c:dLbl>
              <c:idx val="7"/>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baseline="0"/>
                      <a:t>Fox Case
</a:t>
                    </a:r>
                    <a:fld id="{F8EAE4E9-CC6F-2449-AD47-590DBCE5F69D}" type="PERCENTAGE">
                      <a:rPr lang="en-US" sz="1400" baseline="0"/>
                      <a:pPr>
                        <a:defRPr sz="1400">
                          <a:solidFill>
                            <a:schemeClr val="tx1"/>
                          </a:solidFill>
                        </a:defRPr>
                      </a:pPr>
                      <a:t>[PERCENTAGE]</a:t>
                    </a:fld>
                    <a:endParaRPr lang="en-US" sz="1400"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12A-DD4D-8F2C-5181E1BDD5EC}"/>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extLst>
                <c:ext xmlns:c16="http://schemas.microsoft.com/office/drawing/2014/chart" uri="{C3380CC4-5D6E-409C-BE32-E72D297353CC}">
                  <c16:uniqueId val="{00000011-912A-DD4D-8F2C-5181E1BDD5E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nl-B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Sheet4!$A$2:$A$10</c:f>
              <c:strCache>
                <c:ptCount val="9"/>
                <c:pt idx="0">
                  <c:v>Massachusetts General Hospital- Boston, MA</c:v>
                </c:pt>
                <c:pt idx="1">
                  <c:v>Johns Hopkins University (International)- Baltimore, MD</c:v>
                </c:pt>
                <c:pt idx="2">
                  <c:v>Dana-Farber Cancer Institute - Boston, MA</c:v>
                </c:pt>
                <c:pt idx="3">
                  <c:v>Rothman Institute (PIM)</c:v>
                </c:pt>
                <c:pt idx="4">
                  <c:v>Boston Childrens Hospital - Boston, MA</c:v>
                </c:pt>
                <c:pt idx="5">
                  <c:v>Massachusetts General Hospital for Children</c:v>
                </c:pt>
                <c:pt idx="6">
                  <c:v>Cedars-Sinai Medical Center - Los Angeles, CA</c:v>
                </c:pt>
                <c:pt idx="7">
                  <c:v>Fox Chase Cancer Center (PIM)</c:v>
                </c:pt>
                <c:pt idx="8">
                  <c:v>Other</c:v>
                </c:pt>
              </c:strCache>
            </c:strRef>
          </c:cat>
          <c:val>
            <c:numRef>
              <c:f>Sheet4!$B$2:$B$10</c:f>
              <c:numCache>
                <c:formatCode>General</c:formatCode>
                <c:ptCount val="9"/>
                <c:pt idx="0">
                  <c:v>49</c:v>
                </c:pt>
                <c:pt idx="1">
                  <c:v>46</c:v>
                </c:pt>
                <c:pt idx="2">
                  <c:v>29</c:v>
                </c:pt>
                <c:pt idx="3">
                  <c:v>13</c:v>
                </c:pt>
                <c:pt idx="4">
                  <c:v>9</c:v>
                </c:pt>
                <c:pt idx="5">
                  <c:v>9</c:v>
                </c:pt>
                <c:pt idx="6">
                  <c:v>8</c:v>
                </c:pt>
                <c:pt idx="7">
                  <c:v>7</c:v>
                </c:pt>
                <c:pt idx="8">
                  <c:v>20</c:v>
                </c:pt>
              </c:numCache>
            </c:numRef>
          </c:val>
          <c:extLst>
            <c:ext xmlns:c16="http://schemas.microsoft.com/office/drawing/2014/chart" uri="{C3380CC4-5D6E-409C-BE32-E72D297353CC}">
              <c16:uniqueId val="{00000012-912A-DD4D-8F2C-5181E1BDD5E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5983" cy="501016"/>
          </a:xfrm>
          <a:prstGeom prst="rect">
            <a:avLst/>
          </a:prstGeom>
        </p:spPr>
        <p:txBody>
          <a:bodyPr vert="horz" lIns="91678" tIns="45839" rIns="91678" bIns="45839" rtlCol="0"/>
          <a:lstStyle>
            <a:lvl1pPr algn="l">
              <a:defRPr sz="1200"/>
            </a:lvl1pPr>
          </a:lstStyle>
          <a:p>
            <a:endParaRPr lang="en-US"/>
          </a:p>
        </p:txBody>
      </p:sp>
      <p:sp>
        <p:nvSpPr>
          <p:cNvPr id="3" name="Tijdelijke aanduiding voor datum 2"/>
          <p:cNvSpPr>
            <a:spLocks noGrp="1"/>
          </p:cNvSpPr>
          <p:nvPr>
            <p:ph type="dt" idx="1"/>
          </p:nvPr>
        </p:nvSpPr>
        <p:spPr>
          <a:xfrm>
            <a:off x="3902175" y="0"/>
            <a:ext cx="2985983" cy="501016"/>
          </a:xfrm>
          <a:prstGeom prst="rect">
            <a:avLst/>
          </a:prstGeom>
        </p:spPr>
        <p:txBody>
          <a:bodyPr vert="horz" lIns="91678" tIns="45839" rIns="91678" bIns="45839" rtlCol="0"/>
          <a:lstStyle>
            <a:lvl1pPr algn="r">
              <a:defRPr sz="1200"/>
            </a:lvl1pPr>
          </a:lstStyle>
          <a:p>
            <a:fld id="{FBAC5790-36AF-466C-ACFE-8CCC388437F2}" type="datetimeFigureOut">
              <a:rPr lang="en-US" smtClean="0"/>
              <a:t>11/7/2018</a:t>
            </a:fld>
            <a:endParaRPr lang="en-US"/>
          </a:p>
        </p:txBody>
      </p:sp>
      <p:sp>
        <p:nvSpPr>
          <p:cNvPr id="4" name="Tijdelijke aanduiding voor dia-afbeelding 3"/>
          <p:cNvSpPr>
            <a:spLocks noGrp="1" noRot="1" noChangeAspect="1"/>
          </p:cNvSpPr>
          <p:nvPr>
            <p:ph type="sldImg" idx="2"/>
          </p:nvPr>
        </p:nvSpPr>
        <p:spPr>
          <a:xfrm>
            <a:off x="941388" y="750888"/>
            <a:ext cx="5006975" cy="3756025"/>
          </a:xfrm>
          <a:prstGeom prst="rect">
            <a:avLst/>
          </a:prstGeom>
          <a:noFill/>
          <a:ln w="12700">
            <a:solidFill>
              <a:prstClr val="black"/>
            </a:solidFill>
          </a:ln>
        </p:spPr>
        <p:txBody>
          <a:bodyPr vert="horz" lIns="91678" tIns="45839" rIns="91678" bIns="45839" rtlCol="0" anchor="ctr"/>
          <a:lstStyle/>
          <a:p>
            <a:endParaRPr lang="en-US"/>
          </a:p>
        </p:txBody>
      </p:sp>
      <p:sp>
        <p:nvSpPr>
          <p:cNvPr id="5" name="Tijdelijke aanduiding voor notities 4"/>
          <p:cNvSpPr>
            <a:spLocks noGrp="1"/>
          </p:cNvSpPr>
          <p:nvPr>
            <p:ph type="body" sz="quarter" idx="3"/>
          </p:nvPr>
        </p:nvSpPr>
        <p:spPr>
          <a:xfrm>
            <a:off x="688338" y="4757262"/>
            <a:ext cx="5513075" cy="4507549"/>
          </a:xfrm>
          <a:prstGeom prst="rect">
            <a:avLst/>
          </a:prstGeom>
        </p:spPr>
        <p:txBody>
          <a:bodyPr vert="horz" lIns="91678" tIns="45839" rIns="91678" bIns="4583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1" y="9512932"/>
            <a:ext cx="2985983" cy="501015"/>
          </a:xfrm>
          <a:prstGeom prst="rect">
            <a:avLst/>
          </a:prstGeom>
        </p:spPr>
        <p:txBody>
          <a:bodyPr vert="horz" lIns="91678" tIns="45839" rIns="91678" bIns="45839"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902175" y="9512932"/>
            <a:ext cx="2985983" cy="501015"/>
          </a:xfrm>
          <a:prstGeom prst="rect">
            <a:avLst/>
          </a:prstGeom>
        </p:spPr>
        <p:txBody>
          <a:bodyPr vert="horz" lIns="91678" tIns="45839" rIns="91678" bIns="45839" rtlCol="0" anchor="b"/>
          <a:lstStyle>
            <a:lvl1pPr algn="r">
              <a:defRPr sz="1200"/>
            </a:lvl1pPr>
          </a:lstStyle>
          <a:p>
            <a:fld id="{EC0A1433-74ED-4798-9480-9AD5AE8B0323}" type="slidenum">
              <a:rPr lang="en-US" smtClean="0"/>
              <a:t>‹#›</a:t>
            </a:fld>
            <a:endParaRPr lang="en-US"/>
          </a:p>
        </p:txBody>
      </p:sp>
    </p:spTree>
    <p:extLst>
      <p:ext uri="{BB962C8B-B14F-4D97-AF65-F5344CB8AC3E}">
        <p14:creationId xmlns:p14="http://schemas.microsoft.com/office/powerpoint/2010/main" val="220423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1</a:t>
            </a:fld>
            <a:endParaRPr lang="en-US" dirty="0"/>
          </a:p>
        </p:txBody>
      </p:sp>
    </p:spTree>
    <p:extLst>
      <p:ext uri="{BB962C8B-B14F-4D97-AF65-F5344CB8AC3E}">
        <p14:creationId xmlns:p14="http://schemas.microsoft.com/office/powerpoint/2010/main" val="107833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A1433-74ED-4798-9480-9AD5AE8B03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33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15</a:t>
            </a:fld>
            <a:endParaRPr lang="en-US" dirty="0"/>
          </a:p>
        </p:txBody>
      </p:sp>
    </p:spTree>
    <p:extLst>
      <p:ext uri="{BB962C8B-B14F-4D97-AF65-F5344CB8AC3E}">
        <p14:creationId xmlns:p14="http://schemas.microsoft.com/office/powerpoint/2010/main" val="260560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A1433-74ED-4798-9480-9AD5AE8B0323}" type="slidenum">
              <a:rPr lang="en-US" smtClean="0"/>
              <a:t>16</a:t>
            </a:fld>
            <a:endParaRPr lang="en-US" dirty="0"/>
          </a:p>
        </p:txBody>
      </p:sp>
    </p:spTree>
    <p:extLst>
      <p:ext uri="{BB962C8B-B14F-4D97-AF65-F5344CB8AC3E}">
        <p14:creationId xmlns:p14="http://schemas.microsoft.com/office/powerpoint/2010/main" val="406004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oncology 70 orthopaedic 25 cardiology/vascular 15 neurology 13 neurosurgery  10 </a:t>
            </a:r>
            <a:r>
              <a:rPr lang="en-US" dirty="0" err="1"/>
              <a:t>ob</a:t>
            </a:r>
            <a:r>
              <a:rPr lang="en-US" dirty="0"/>
              <a:t>/</a:t>
            </a:r>
            <a:r>
              <a:rPr lang="en-US" dirty="0" err="1"/>
              <a:t>gyn</a:t>
            </a:r>
            <a:r>
              <a:rPr lang="en-US" dirty="0"/>
              <a:t> 8 ENT 6 GI 6 </a:t>
            </a:r>
            <a:r>
              <a:rPr lang="en-US" dirty="0" err="1"/>
              <a:t>derm</a:t>
            </a:r>
            <a:r>
              <a:rPr lang="en-US" dirty="0"/>
              <a:t> 5 nephrology/urology 4 pulmonology 3 rheumatology  3 endocrinology  2 general surgery  2 hematology 2 pain management  2 allergy 1 behavioral health 1 infectious disease 1 </a:t>
            </a:r>
          </a:p>
        </p:txBody>
      </p:sp>
      <p:sp>
        <p:nvSpPr>
          <p:cNvPr id="4" name="Slide Number Placeholder 3"/>
          <p:cNvSpPr>
            <a:spLocks noGrp="1"/>
          </p:cNvSpPr>
          <p:nvPr>
            <p:ph type="sldNum" sz="quarter" idx="5"/>
          </p:nvPr>
        </p:nvSpPr>
        <p:spPr/>
        <p:txBody>
          <a:bodyPr/>
          <a:lstStyle/>
          <a:p>
            <a:pPr defTabSz="916777">
              <a:defRPr/>
            </a:pPr>
            <a:fld id="{FAC9A43F-D294-FC4E-ACCE-FBA16873A84C}" type="slidenum">
              <a:rPr lang="en-US">
                <a:solidFill>
                  <a:prstClr val="black"/>
                </a:solidFill>
                <a:latin typeface="Calibri" panose="020F0502020204030204"/>
              </a:rPr>
              <a:pPr defTabSz="91677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68665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General Hospital- Boston, MA 49 Johns Hopkins University (International)- Baltimore, MD 46 Dana-Farber Cancer Institute - Boston, MA 29 Rothman Institute (PIM) 13 Boston Children's Hospital - Boston, MA 9 Massachusetts General Hospital for Children 9 Cedars-Sinai Medical Center - Los Angeles, CA 8 Fox Chase Cancer Center (PIM) 7 Brigham &amp; Women's Hospital 6 Hospital of the University of Pennsylvania - Philadelphia, PA 4 Great Ormond Street Hospital for Children 3 MSMD </a:t>
            </a:r>
            <a:r>
              <a:rPr lang="en-US" dirty="0" err="1"/>
              <a:t>Telemed</a:t>
            </a:r>
            <a:r>
              <a:rPr lang="en-US" dirty="0"/>
              <a:t> 2 Thomas Jefferson University Hospital (PIM) 2 Massachusetts Eye and Ear 1 Sidney Kimmel Cancer Center (PIM) 1 University of Pittsburgh Medical Center - Pittsburgh, PA 1 </a:t>
            </a:r>
          </a:p>
        </p:txBody>
      </p:sp>
      <p:sp>
        <p:nvSpPr>
          <p:cNvPr id="4" name="Slide Number Placeholder 3"/>
          <p:cNvSpPr>
            <a:spLocks noGrp="1"/>
          </p:cNvSpPr>
          <p:nvPr>
            <p:ph type="sldNum" sz="quarter" idx="5"/>
          </p:nvPr>
        </p:nvSpPr>
        <p:spPr/>
        <p:txBody>
          <a:bodyPr/>
          <a:lstStyle/>
          <a:p>
            <a:pPr defTabSz="916777">
              <a:defRPr/>
            </a:pPr>
            <a:fld id="{FAC9A43F-D294-FC4E-ACCE-FBA16873A84C}" type="slidenum">
              <a:rPr lang="en-US">
                <a:solidFill>
                  <a:prstClr val="black"/>
                </a:solidFill>
                <a:latin typeface="Calibri" panose="020F0502020204030204"/>
              </a:rPr>
              <a:pPr defTabSz="91677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420042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19</a:t>
            </a:fld>
            <a:endParaRPr lang="en-US"/>
          </a:p>
        </p:txBody>
      </p:sp>
    </p:spTree>
    <p:extLst>
      <p:ext uri="{BB962C8B-B14F-4D97-AF65-F5344CB8AC3E}">
        <p14:creationId xmlns:p14="http://schemas.microsoft.com/office/powerpoint/2010/main" val="9426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20</a:t>
            </a:fld>
            <a:endParaRPr lang="en-US"/>
          </a:p>
        </p:txBody>
      </p:sp>
    </p:spTree>
    <p:extLst>
      <p:ext uri="{BB962C8B-B14F-4D97-AF65-F5344CB8AC3E}">
        <p14:creationId xmlns:p14="http://schemas.microsoft.com/office/powerpoint/2010/main" val="17132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21</a:t>
            </a:fld>
            <a:endParaRPr lang="en-US"/>
          </a:p>
        </p:txBody>
      </p:sp>
    </p:spTree>
    <p:extLst>
      <p:ext uri="{BB962C8B-B14F-4D97-AF65-F5344CB8AC3E}">
        <p14:creationId xmlns:p14="http://schemas.microsoft.com/office/powerpoint/2010/main" val="158571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22</a:t>
            </a:fld>
            <a:endParaRPr lang="en-US"/>
          </a:p>
        </p:txBody>
      </p:sp>
    </p:spTree>
    <p:extLst>
      <p:ext uri="{BB962C8B-B14F-4D97-AF65-F5344CB8AC3E}">
        <p14:creationId xmlns:p14="http://schemas.microsoft.com/office/powerpoint/2010/main" val="1496422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23</a:t>
            </a:fld>
            <a:endParaRPr lang="en-US"/>
          </a:p>
        </p:txBody>
      </p:sp>
    </p:spTree>
    <p:extLst>
      <p:ext uri="{BB962C8B-B14F-4D97-AF65-F5344CB8AC3E}">
        <p14:creationId xmlns:p14="http://schemas.microsoft.com/office/powerpoint/2010/main" val="407950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0A1433-74ED-4798-9480-9AD5AE8B0323}" type="slidenum">
              <a:rPr lang="en-US" smtClean="0"/>
              <a:t>2</a:t>
            </a:fld>
            <a:endParaRPr lang="en-US" dirty="0"/>
          </a:p>
        </p:txBody>
      </p:sp>
    </p:spTree>
    <p:extLst>
      <p:ext uri="{BB962C8B-B14F-4D97-AF65-F5344CB8AC3E}">
        <p14:creationId xmlns:p14="http://schemas.microsoft.com/office/powerpoint/2010/main" val="1883394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24</a:t>
            </a:fld>
            <a:endParaRPr lang="en-US"/>
          </a:p>
        </p:txBody>
      </p:sp>
    </p:spTree>
    <p:extLst>
      <p:ext uri="{BB962C8B-B14F-4D97-AF65-F5344CB8AC3E}">
        <p14:creationId xmlns:p14="http://schemas.microsoft.com/office/powerpoint/2010/main" val="1108292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25</a:t>
            </a:fld>
            <a:endParaRPr lang="en-US"/>
          </a:p>
        </p:txBody>
      </p:sp>
    </p:spTree>
    <p:extLst>
      <p:ext uri="{BB962C8B-B14F-4D97-AF65-F5344CB8AC3E}">
        <p14:creationId xmlns:p14="http://schemas.microsoft.com/office/powerpoint/2010/main" val="159157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26</a:t>
            </a:fld>
            <a:endParaRPr lang="en-US"/>
          </a:p>
        </p:txBody>
      </p:sp>
    </p:spTree>
    <p:extLst>
      <p:ext uri="{BB962C8B-B14F-4D97-AF65-F5344CB8AC3E}">
        <p14:creationId xmlns:p14="http://schemas.microsoft.com/office/powerpoint/2010/main" val="4074798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27</a:t>
            </a:fld>
            <a:endParaRPr lang="en-US"/>
          </a:p>
        </p:txBody>
      </p:sp>
    </p:spTree>
    <p:extLst>
      <p:ext uri="{BB962C8B-B14F-4D97-AF65-F5344CB8AC3E}">
        <p14:creationId xmlns:p14="http://schemas.microsoft.com/office/powerpoint/2010/main" val="2193969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28</a:t>
            </a:fld>
            <a:endParaRPr lang="en-US"/>
          </a:p>
        </p:txBody>
      </p:sp>
    </p:spTree>
    <p:extLst>
      <p:ext uri="{BB962C8B-B14F-4D97-AF65-F5344CB8AC3E}">
        <p14:creationId xmlns:p14="http://schemas.microsoft.com/office/powerpoint/2010/main" val="243486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29</a:t>
            </a:fld>
            <a:endParaRPr lang="en-US"/>
          </a:p>
        </p:txBody>
      </p:sp>
    </p:spTree>
    <p:extLst>
      <p:ext uri="{BB962C8B-B14F-4D97-AF65-F5344CB8AC3E}">
        <p14:creationId xmlns:p14="http://schemas.microsoft.com/office/powerpoint/2010/main" val="34055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30</a:t>
            </a:fld>
            <a:endParaRPr lang="en-US"/>
          </a:p>
        </p:txBody>
      </p:sp>
    </p:spTree>
    <p:extLst>
      <p:ext uri="{BB962C8B-B14F-4D97-AF65-F5344CB8AC3E}">
        <p14:creationId xmlns:p14="http://schemas.microsoft.com/office/powerpoint/2010/main" val="47936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31</a:t>
            </a:fld>
            <a:endParaRPr lang="en-US"/>
          </a:p>
        </p:txBody>
      </p:sp>
    </p:spTree>
    <p:extLst>
      <p:ext uri="{BB962C8B-B14F-4D97-AF65-F5344CB8AC3E}">
        <p14:creationId xmlns:p14="http://schemas.microsoft.com/office/powerpoint/2010/main" val="309970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A1433-74ED-4798-9480-9AD5AE8B0323}" type="slidenum">
              <a:rPr lang="en-US" smtClean="0"/>
              <a:t>32</a:t>
            </a:fld>
            <a:endParaRPr lang="en-US"/>
          </a:p>
        </p:txBody>
      </p:sp>
    </p:spTree>
    <p:extLst>
      <p:ext uri="{BB962C8B-B14F-4D97-AF65-F5344CB8AC3E}">
        <p14:creationId xmlns:p14="http://schemas.microsoft.com/office/powerpoint/2010/main" val="180746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3</a:t>
            </a:fld>
            <a:endParaRPr lang="en-US" dirty="0"/>
          </a:p>
        </p:txBody>
      </p:sp>
    </p:spTree>
    <p:extLst>
      <p:ext uri="{BB962C8B-B14F-4D97-AF65-F5344CB8AC3E}">
        <p14:creationId xmlns:p14="http://schemas.microsoft.com/office/powerpoint/2010/main" val="392477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 is that important to you? The more we learn from our customers around the globe, the more we will be able to serve, understand and help the customers, our members in your markets.</a:t>
            </a:r>
          </a:p>
          <a:p>
            <a:endParaRPr lang="en-US" dirty="0"/>
          </a:p>
        </p:txBody>
      </p:sp>
      <p:sp>
        <p:nvSpPr>
          <p:cNvPr id="4" name="Slide Number Placeholder 3"/>
          <p:cNvSpPr>
            <a:spLocks noGrp="1"/>
          </p:cNvSpPr>
          <p:nvPr>
            <p:ph type="sldNum" sz="quarter" idx="10"/>
          </p:nvPr>
        </p:nvSpPr>
        <p:spPr/>
        <p:txBody>
          <a:bodyPr/>
          <a:lstStyle/>
          <a:p>
            <a:fld id="{EC0A1433-74ED-4798-9480-9AD5AE8B0323}" type="slidenum">
              <a:rPr lang="en-US" smtClean="0"/>
              <a:t>4</a:t>
            </a:fld>
            <a:endParaRPr lang="en-US" dirty="0"/>
          </a:p>
        </p:txBody>
      </p:sp>
    </p:spTree>
    <p:extLst>
      <p:ext uri="{BB962C8B-B14F-4D97-AF65-F5344CB8AC3E}">
        <p14:creationId xmlns:p14="http://schemas.microsoft.com/office/powerpoint/2010/main" val="284876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A1433-74ED-4798-9480-9AD5AE8B0323}" type="slidenum">
              <a:rPr lang="en-US" smtClean="0"/>
              <a:t>5</a:t>
            </a:fld>
            <a:endParaRPr lang="en-US" dirty="0"/>
          </a:p>
        </p:txBody>
      </p:sp>
    </p:spTree>
    <p:extLst>
      <p:ext uri="{BB962C8B-B14F-4D97-AF65-F5344CB8AC3E}">
        <p14:creationId xmlns:p14="http://schemas.microsoft.com/office/powerpoint/2010/main" val="367611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6</a:t>
            </a:fld>
            <a:endParaRPr lang="en-US" dirty="0"/>
          </a:p>
        </p:txBody>
      </p:sp>
    </p:spTree>
    <p:extLst>
      <p:ext uri="{BB962C8B-B14F-4D97-AF65-F5344CB8AC3E}">
        <p14:creationId xmlns:p14="http://schemas.microsoft.com/office/powerpoint/2010/main" val="222302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C0A1433-74ED-4798-9480-9AD5AE8B0323}" type="slidenum">
              <a:rPr lang="en-US" smtClean="0"/>
              <a:t>7</a:t>
            </a:fld>
            <a:endParaRPr lang="en-US" dirty="0"/>
          </a:p>
        </p:txBody>
      </p:sp>
    </p:spTree>
    <p:extLst>
      <p:ext uri="{BB962C8B-B14F-4D97-AF65-F5344CB8AC3E}">
        <p14:creationId xmlns:p14="http://schemas.microsoft.com/office/powerpoint/2010/main" val="89054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aseline="0" dirty="0"/>
          </a:p>
        </p:txBody>
      </p:sp>
      <p:sp>
        <p:nvSpPr>
          <p:cNvPr id="4" name="Tijdelijke aanduiding voor dianummer 3"/>
          <p:cNvSpPr>
            <a:spLocks noGrp="1"/>
          </p:cNvSpPr>
          <p:nvPr>
            <p:ph type="sldNum" sz="quarter" idx="10"/>
          </p:nvPr>
        </p:nvSpPr>
        <p:spPr/>
        <p:txBody>
          <a:bodyPr/>
          <a:lstStyle/>
          <a:p>
            <a:fld id="{6C0DDCA9-F7BD-4CB7-BCBC-10176FDBBE9A}" type="slidenum">
              <a:rPr lang="en-US" smtClean="0"/>
              <a:t>8</a:t>
            </a:fld>
            <a:endParaRPr lang="en-US" dirty="0"/>
          </a:p>
        </p:txBody>
      </p:sp>
    </p:spTree>
    <p:extLst>
      <p:ext uri="{BB962C8B-B14F-4D97-AF65-F5344CB8AC3E}">
        <p14:creationId xmlns:p14="http://schemas.microsoft.com/office/powerpoint/2010/main" val="285903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A1433-74ED-4798-9480-9AD5AE8B0323}" type="slidenum">
              <a:rPr lang="en-US" smtClean="0"/>
              <a:t>9</a:t>
            </a:fld>
            <a:endParaRPr lang="en-US" dirty="0"/>
          </a:p>
        </p:txBody>
      </p:sp>
    </p:spTree>
    <p:extLst>
      <p:ext uri="{BB962C8B-B14F-4D97-AF65-F5344CB8AC3E}">
        <p14:creationId xmlns:p14="http://schemas.microsoft.com/office/powerpoint/2010/main" val="168214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9D5731E-A178-46D9-8A63-F303AE5F2076}" type="datetime1">
              <a:rPr lang="nl-BE" smtClean="0"/>
              <a:t>7/11/2018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36280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B24BB265-DE57-4D7D-9D6A-75058E3DD3B8}" type="datetime1">
              <a:rPr lang="nl-BE" smtClean="0"/>
              <a:t>7/11/2018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16051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BD16D20-F673-4A20-B00D-110388733A04}" type="datetime1">
              <a:rPr lang="nl-BE" smtClean="0"/>
              <a:t>7/11/2018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17380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11/7/2018</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99098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32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49515" y="1769536"/>
            <a:ext cx="8229600" cy="1143000"/>
          </a:xfrm>
        </p:spPr>
        <p:txBody>
          <a:bodyPr/>
          <a:lstStyle/>
          <a:p>
            <a:r>
              <a:rPr lang="en-US" dirty="0"/>
              <a:t>Title</a:t>
            </a:r>
          </a:p>
        </p:txBody>
      </p:sp>
    </p:spTree>
    <p:extLst>
      <p:ext uri="{BB962C8B-B14F-4D97-AF65-F5344CB8AC3E}">
        <p14:creationId xmlns:p14="http://schemas.microsoft.com/office/powerpoint/2010/main" val="327990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8667" y="1287461"/>
            <a:ext cx="8568796" cy="4594049"/>
          </a:xfrm>
        </p:spPr>
        <p:txBody>
          <a:bodyPr/>
          <a:lstStyle>
            <a:lvl1pPr>
              <a:defRPr/>
            </a:lvl1pPr>
          </a:lstStyle>
          <a:p>
            <a:pPr lvl="0"/>
            <a:r>
              <a:rPr lang="en-US" dirty="0"/>
              <a:t>Text</a:t>
            </a:r>
          </a:p>
        </p:txBody>
      </p:sp>
      <p:sp>
        <p:nvSpPr>
          <p:cNvPr id="7" name="Text Placeholder 6"/>
          <p:cNvSpPr>
            <a:spLocks noGrp="1"/>
          </p:cNvSpPr>
          <p:nvPr>
            <p:ph type="body" sz="quarter" idx="11" hasCustomPrompt="1"/>
          </p:nvPr>
        </p:nvSpPr>
        <p:spPr>
          <a:xfrm>
            <a:off x="338139" y="134938"/>
            <a:ext cx="8569325" cy="677862"/>
          </a:xfrm>
        </p:spPr>
        <p:txBody>
          <a:bodyPr/>
          <a:lstStyle>
            <a:lvl1pPr>
              <a:buNone/>
              <a:defRPr sz="2700">
                <a:solidFill>
                  <a:schemeClr val="bg1"/>
                </a:solidFill>
              </a:defRPr>
            </a:lvl1pPr>
            <a:lvl2pPr>
              <a:buNone/>
              <a:defRPr sz="2700">
                <a:solidFill>
                  <a:schemeClr val="bg1"/>
                </a:solidFill>
              </a:defRPr>
            </a:lvl2pPr>
            <a:lvl3pPr>
              <a:buNone/>
              <a:defRPr sz="2700">
                <a:solidFill>
                  <a:schemeClr val="bg1"/>
                </a:solidFill>
              </a:defRPr>
            </a:lvl3pPr>
          </a:lstStyle>
          <a:p>
            <a:pPr lvl="0"/>
            <a:r>
              <a:rPr lang="en-US" dirty="0"/>
              <a:t>Title</a:t>
            </a:r>
          </a:p>
        </p:txBody>
      </p:sp>
    </p:spTree>
    <p:extLst>
      <p:ext uri="{BB962C8B-B14F-4D97-AF65-F5344CB8AC3E}">
        <p14:creationId xmlns:p14="http://schemas.microsoft.com/office/powerpoint/2010/main" val="52291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xfrm>
            <a:off x="685800" y="6400800"/>
            <a:ext cx="1905000" cy="457200"/>
          </a:xfrm>
          <a:prstGeom prst="rect">
            <a:avLst/>
          </a:prstGeom>
          <a:ln/>
        </p:spPr>
        <p:txBody>
          <a:bodyPr/>
          <a:lstStyle>
            <a:lvl1pPr>
              <a:defRPr/>
            </a:lvl1pPr>
          </a:lstStyle>
          <a:p>
            <a:pPr>
              <a:defRPr/>
            </a:pPr>
            <a:endParaRPr lang="en-US" dirty="0"/>
          </a:p>
        </p:txBody>
      </p:sp>
      <p:sp>
        <p:nvSpPr>
          <p:cNvPr id="5" name="Rectangle 33"/>
          <p:cNvSpPr>
            <a:spLocks noGrp="1" noChangeArrowheads="1"/>
          </p:cNvSpPr>
          <p:nvPr>
            <p:ph type="ftr" sz="quarter" idx="11"/>
          </p:nvPr>
        </p:nvSpPr>
        <p:spPr>
          <a:xfrm>
            <a:off x="3124200" y="6400800"/>
            <a:ext cx="2895600" cy="457200"/>
          </a:xfrm>
          <a:prstGeom prst="rect">
            <a:avLst/>
          </a:prstGeom>
          <a:ln/>
        </p:spPr>
        <p:txBody>
          <a:bodyPr/>
          <a:lstStyle>
            <a:lvl1pPr>
              <a:defRPr/>
            </a:lvl1pPr>
          </a:lstStyle>
          <a:p>
            <a:pPr>
              <a:defRPr/>
            </a:pPr>
            <a:endParaRPr lang="en-US" dirty="0"/>
          </a:p>
        </p:txBody>
      </p:sp>
      <p:sp>
        <p:nvSpPr>
          <p:cNvPr id="6" name="Rectangle 34"/>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fld id="{155D2734-0601-1043-A3BE-420E7BC687BD}" type="slidenum">
              <a:rPr lang="en-US" altLang="x-none"/>
              <a:pPr/>
              <a:t>‹#›</a:t>
            </a:fld>
            <a:endParaRPr lang="en-US" altLang="x-none" dirty="0"/>
          </a:p>
        </p:txBody>
      </p:sp>
    </p:spTree>
    <p:extLst>
      <p:ext uri="{BB962C8B-B14F-4D97-AF65-F5344CB8AC3E}">
        <p14:creationId xmlns:p14="http://schemas.microsoft.com/office/powerpoint/2010/main" val="3836551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50" b="1" i="0">
                <a:solidFill>
                  <a:schemeClr val="tx1"/>
                </a:solidFill>
                <a:latin typeface="Calibri"/>
                <a:cs typeface="Calibri"/>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a:xfrm>
            <a:off x="8686800" y="6356352"/>
            <a:ext cx="457200" cy="365125"/>
          </a:xfrm>
          <a:prstGeom prst="rect">
            <a:avLst/>
          </a:prstGeom>
        </p:spPr>
        <p:txBody>
          <a:bodyPr lIns="0" tIns="0" rIns="0" bIns="0"/>
          <a:lstStyle>
            <a:lvl1pPr>
              <a:defRPr sz="900" b="0" i="0">
                <a:solidFill>
                  <a:srgbClr val="898989"/>
                </a:solidFill>
                <a:latin typeface="Calibri"/>
                <a:cs typeface="Calibri"/>
              </a:defRPr>
            </a:lvl1pPr>
          </a:lstStyle>
          <a:p>
            <a:pPr marL="19050"/>
            <a:fld id="{81D60167-4931-47E6-BA6A-407CBD079E47}" type="slidenum">
              <a:rPr lang="en-US" spc="-8" smtClean="0"/>
              <a:pPr marL="19050"/>
              <a:t>‹#›</a:t>
            </a:fld>
            <a:endParaRPr lang="en-US" spc="-8" dirty="0"/>
          </a:p>
        </p:txBody>
      </p:sp>
      <p:sp>
        <p:nvSpPr>
          <p:cNvPr id="6" name="TextBox 5"/>
          <p:cNvSpPr txBox="1"/>
          <p:nvPr userDrawn="1"/>
        </p:nvSpPr>
        <p:spPr>
          <a:xfrm>
            <a:off x="3437512" y="6474024"/>
            <a:ext cx="1742785" cy="230832"/>
          </a:xfrm>
          <a:prstGeom prst="rect">
            <a:avLst/>
          </a:prstGeom>
          <a:noFill/>
        </p:spPr>
        <p:txBody>
          <a:bodyPr wrap="none" rtlCol="0">
            <a:spAutoFit/>
          </a:bodyPr>
          <a:lstStyle/>
          <a:p>
            <a:r>
              <a:rPr lang="en-US" sz="900" dirty="0">
                <a:ln>
                  <a:solidFill>
                    <a:srgbClr val="FF0000"/>
                  </a:solidFill>
                </a:ln>
                <a:latin typeface="Times New Roman" charset="0"/>
                <a:ea typeface="Times New Roman" charset="0"/>
                <a:cs typeface="Times New Roman" charset="0"/>
              </a:rPr>
              <a:t>Confidential, Not for Distribution</a:t>
            </a:r>
          </a:p>
        </p:txBody>
      </p:sp>
    </p:spTree>
    <p:extLst>
      <p:ext uri="{BB962C8B-B14F-4D97-AF65-F5344CB8AC3E}">
        <p14:creationId xmlns:p14="http://schemas.microsoft.com/office/powerpoint/2010/main" val="156778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8667" y="1287461"/>
            <a:ext cx="8568796" cy="4594049"/>
          </a:xfrm>
        </p:spPr>
        <p:txBody>
          <a:bodyPr/>
          <a:lstStyle>
            <a:lvl1pPr>
              <a:defRPr/>
            </a:lvl1pPr>
          </a:lstStyle>
          <a:p>
            <a:pPr lvl="0"/>
            <a:r>
              <a:rPr lang="en-US" dirty="0"/>
              <a:t>Text</a:t>
            </a:r>
          </a:p>
        </p:txBody>
      </p:sp>
      <p:sp>
        <p:nvSpPr>
          <p:cNvPr id="7" name="Text Placeholder 6"/>
          <p:cNvSpPr>
            <a:spLocks noGrp="1"/>
          </p:cNvSpPr>
          <p:nvPr>
            <p:ph type="body" sz="quarter" idx="11" hasCustomPrompt="1"/>
          </p:nvPr>
        </p:nvSpPr>
        <p:spPr>
          <a:xfrm>
            <a:off x="338139" y="134938"/>
            <a:ext cx="8569325" cy="677862"/>
          </a:xfrm>
        </p:spPr>
        <p:txBody>
          <a:bodyPr/>
          <a:lstStyle>
            <a:lvl1pPr>
              <a:buNone/>
              <a:defRPr sz="2700">
                <a:solidFill>
                  <a:schemeClr val="bg1"/>
                </a:solidFill>
              </a:defRPr>
            </a:lvl1pPr>
            <a:lvl2pPr>
              <a:buNone/>
              <a:defRPr sz="2700">
                <a:solidFill>
                  <a:schemeClr val="bg1"/>
                </a:solidFill>
              </a:defRPr>
            </a:lvl2pPr>
            <a:lvl3pPr>
              <a:buNone/>
              <a:defRPr sz="2700">
                <a:solidFill>
                  <a:schemeClr val="bg1"/>
                </a:solidFill>
              </a:defRPr>
            </a:lvl3pPr>
          </a:lstStyle>
          <a:p>
            <a:pPr lvl="0"/>
            <a:r>
              <a:rPr lang="en-US" dirty="0"/>
              <a:t>Title</a:t>
            </a:r>
          </a:p>
        </p:txBody>
      </p:sp>
    </p:spTree>
    <p:extLst>
      <p:ext uri="{BB962C8B-B14F-4D97-AF65-F5344CB8AC3E}">
        <p14:creationId xmlns:p14="http://schemas.microsoft.com/office/powerpoint/2010/main" val="243249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454400" y="6442076"/>
            <a:ext cx="2619375" cy="253916"/>
          </a:xfrm>
          <a:prstGeom prst="rect">
            <a:avLst/>
          </a:prstGeom>
          <a:noFill/>
          <a:ln>
            <a:noFill/>
          </a:ln>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algn="ctr" defTabSz="342900" eaLnBrk="0" fontAlgn="base" hangingPunct="0">
              <a:spcBef>
                <a:spcPct val="0"/>
              </a:spcBef>
              <a:spcAft>
                <a:spcPct val="0"/>
              </a:spcAft>
              <a:defRPr/>
            </a:pPr>
            <a:r>
              <a:rPr lang="en-US" altLang="en-US" sz="1050" dirty="0">
                <a:solidFill>
                  <a:srgbClr val="FF0000"/>
                </a:solidFill>
              </a:rPr>
              <a:t>CONFIDENTIAL</a:t>
            </a:r>
          </a:p>
        </p:txBody>
      </p:sp>
      <p:sp>
        <p:nvSpPr>
          <p:cNvPr id="3" name="Text Placeholder 2"/>
          <p:cNvSpPr>
            <a:spLocks noGrp="1"/>
          </p:cNvSpPr>
          <p:nvPr>
            <p:ph type="body" sz="quarter" idx="10"/>
          </p:nvPr>
        </p:nvSpPr>
        <p:spPr>
          <a:xfrm>
            <a:off x="338667" y="1287461"/>
            <a:ext cx="8568796" cy="4594049"/>
          </a:xfrm>
        </p:spPr>
        <p:txBody>
          <a:bodyPr/>
          <a:lstStyle>
            <a:lvl1pPr>
              <a:defRPr/>
            </a:lvl1pPr>
          </a:lstStyle>
          <a:p>
            <a:pPr lvl="0"/>
            <a:r>
              <a:rPr lang="en-US"/>
              <a:t>Click to edit Master text styles</a:t>
            </a:r>
          </a:p>
        </p:txBody>
      </p:sp>
      <p:sp>
        <p:nvSpPr>
          <p:cNvPr id="7" name="Text Placeholder 6"/>
          <p:cNvSpPr>
            <a:spLocks noGrp="1"/>
          </p:cNvSpPr>
          <p:nvPr>
            <p:ph type="body" sz="quarter" idx="11"/>
          </p:nvPr>
        </p:nvSpPr>
        <p:spPr>
          <a:xfrm>
            <a:off x="338139" y="134938"/>
            <a:ext cx="8569325" cy="677862"/>
          </a:xfrm>
        </p:spPr>
        <p:txBody>
          <a:bodyPr/>
          <a:lstStyle>
            <a:lvl1pPr>
              <a:buNone/>
              <a:defRPr sz="2700">
                <a:solidFill>
                  <a:schemeClr val="bg1"/>
                </a:solidFill>
              </a:defRPr>
            </a:lvl1pPr>
            <a:lvl2pPr>
              <a:buNone/>
              <a:defRPr sz="2700">
                <a:solidFill>
                  <a:schemeClr val="bg1"/>
                </a:solidFill>
              </a:defRPr>
            </a:lvl2pPr>
            <a:lvl3pPr>
              <a:buNone/>
              <a:defRPr sz="2700">
                <a:solidFill>
                  <a:schemeClr val="bg1"/>
                </a:solidFill>
              </a:defRPr>
            </a:lvl3pPr>
          </a:lstStyle>
          <a:p>
            <a:pPr lvl="0"/>
            <a:r>
              <a:rPr lang="en-US"/>
              <a:t>Click to edit Master text styles</a:t>
            </a:r>
          </a:p>
        </p:txBody>
      </p:sp>
    </p:spTree>
    <p:extLst>
      <p:ext uri="{BB962C8B-B14F-4D97-AF65-F5344CB8AC3E}">
        <p14:creationId xmlns:p14="http://schemas.microsoft.com/office/powerpoint/2010/main" val="351007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8797A88-9614-41C0-9B80-810F406D0632}" type="datetime1">
              <a:rPr lang="nl-BE" smtClean="0"/>
              <a:t>7/11/2018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26686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F11CFBAE-DAC7-4167-AE40-375DF9F7202B}" type="datetimeFigureOut">
              <a:rPr lang="en-US" smtClean="0">
                <a:solidFill>
                  <a:prstClr val="black">
                    <a:tint val="75000"/>
                  </a:prstClr>
                </a:solidFill>
              </a:rPr>
              <a:pPr/>
              <a:t>11/7/2018</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002E755A-B82A-4208-B837-C05DE231B4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9924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2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7200" y="443355"/>
            <a:ext cx="8229600" cy="407024"/>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8522231" y="0"/>
            <a:ext cx="621771" cy="365126"/>
          </a:xfrm>
          <a:prstGeom prst="rect">
            <a:avLst/>
          </a:prstGeom>
        </p:spPr>
        <p:txBody>
          <a:bodyPr>
            <a:noAutofit/>
          </a:bodyPr>
          <a:lstStyle/>
          <a:p>
            <a:fld id="{D1524D41-16DC-4D92-9EF9-071B213BE0F5}" type="slidenum">
              <a:rPr lang="en-US" smtClean="0"/>
              <a:pPr/>
              <a:t>‹#›</a:t>
            </a:fld>
            <a:endParaRPr lang="en-US" dirty="0"/>
          </a:p>
        </p:txBody>
      </p:sp>
      <p:sp>
        <p:nvSpPr>
          <p:cNvPr id="5" name="Text Placeholder 4"/>
          <p:cNvSpPr>
            <a:spLocks noGrp="1"/>
          </p:cNvSpPr>
          <p:nvPr>
            <p:ph type="body" sz="quarter" idx="11" hasCustomPrompt="1"/>
          </p:nvPr>
        </p:nvSpPr>
        <p:spPr bwMode="gray">
          <a:xfrm>
            <a:off x="457200" y="960107"/>
            <a:ext cx="8227786" cy="438914"/>
          </a:xfrm>
          <a:prstGeom prst="rect">
            <a:avLst/>
          </a:prstGeom>
        </p:spPr>
        <p:txBody>
          <a:bodyPr lIns="0" tIns="65308" rIns="0" bIns="65308">
            <a:noAutofit/>
          </a:bodyPr>
          <a:lstStyle>
            <a:lvl1pPr marL="0" indent="0">
              <a:spcBef>
                <a:spcPts val="0"/>
              </a:spcBef>
              <a:buNone/>
              <a:defRPr sz="15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6217936" y="6531432"/>
            <a:ext cx="2926067" cy="326571"/>
          </a:xfrm>
          <a:prstGeom prst="rect">
            <a:avLst/>
          </a:prstGeom>
        </p:spPr>
        <p:txBody>
          <a:bodyPr lIns="65308" tIns="65308" rIns="65308" bIns="65308" anchor="b">
            <a:noAutofit/>
          </a:bodyPr>
          <a:lstStyle>
            <a:lvl1pPr marL="0" indent="0" algn="l">
              <a:spcBef>
                <a:spcPts val="0"/>
              </a:spcBef>
              <a:buNone/>
              <a:defRPr sz="525" baseline="0">
                <a:latin typeface="+mn-lt"/>
              </a:defRPr>
            </a:lvl1pPr>
            <a:lvl2pPr algn="l">
              <a:buNone/>
              <a:defRPr sz="675"/>
            </a:lvl2pPr>
            <a:lvl3pPr algn="l">
              <a:buNone/>
              <a:defRPr sz="675"/>
            </a:lvl3pPr>
            <a:lvl4pPr algn="l">
              <a:buNone/>
              <a:defRPr sz="675"/>
            </a:lvl4pPr>
            <a:lvl5pPr algn="l">
              <a:buNone/>
              <a:defRPr sz="675"/>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457200" y="2"/>
            <a:ext cx="4180114" cy="301736"/>
          </a:xfrm>
          <a:prstGeom prst="rect">
            <a:avLst/>
          </a:prstGeom>
        </p:spPr>
        <p:txBody>
          <a:bodyPr lIns="0" tIns="65308" rIns="0" bIns="65308">
            <a:noAutofit/>
          </a:bodyPr>
          <a:lstStyle>
            <a:lvl1pPr marL="0" indent="0">
              <a:spcBef>
                <a:spcPts val="0"/>
              </a:spcBef>
              <a:buNone/>
              <a:defRPr sz="975"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73744" y="6438447"/>
            <a:ext cx="2559267" cy="417286"/>
          </a:xfrm>
          <a:prstGeom prst="rect">
            <a:avLst/>
          </a:prstGeom>
        </p:spPr>
        <p:txBody>
          <a:bodyPr lIns="65308" tIns="65308" rIns="65308" bIns="65308" anchor="b">
            <a:noAutofit/>
          </a:bodyPr>
          <a:lstStyle>
            <a:lvl1pPr marL="97961" indent="-97961" algn="l" defTabSz="97961">
              <a:spcBef>
                <a:spcPts val="0"/>
              </a:spcBef>
              <a:buFont typeface="+mj-lt"/>
              <a:buAutoNum type="arabicParenR"/>
              <a:defRPr sz="525" baseline="0">
                <a:solidFill>
                  <a:schemeClr val="tx1"/>
                </a:solidFill>
                <a:latin typeface="+mn-lt"/>
              </a:defRPr>
            </a:lvl1pPr>
            <a:lvl2pPr>
              <a:buNone/>
              <a:defRPr sz="675">
                <a:solidFill>
                  <a:schemeClr val="tx1"/>
                </a:solidFill>
              </a:defRPr>
            </a:lvl2pPr>
            <a:lvl3pPr>
              <a:buNone/>
              <a:defRPr sz="675">
                <a:solidFill>
                  <a:schemeClr val="tx1"/>
                </a:solidFill>
              </a:defRPr>
            </a:lvl3pPr>
            <a:lvl4pPr>
              <a:buNone/>
              <a:defRPr sz="675">
                <a:solidFill>
                  <a:schemeClr val="tx1"/>
                </a:solidFill>
              </a:defRPr>
            </a:lvl4pPr>
            <a:lvl5pPr>
              <a:buNone/>
              <a:defRPr sz="675">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00724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7200" y="443355"/>
            <a:ext cx="8229600" cy="407024"/>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8522231" y="0"/>
            <a:ext cx="621771" cy="365126"/>
          </a:xfrm>
          <a:prstGeom prst="rect">
            <a:avLst/>
          </a:prstGeom>
        </p:spPr>
        <p:txBody>
          <a:bodyPr>
            <a:noAutofit/>
          </a:bodyPr>
          <a:lstStyle/>
          <a:p>
            <a:fld id="{D1524D41-16DC-4D92-9EF9-071B213BE0F5}" type="slidenum">
              <a:rPr lang="en-US" smtClean="0"/>
              <a:pPr/>
              <a:t>‹#›</a:t>
            </a:fld>
            <a:endParaRPr lang="en-US" dirty="0"/>
          </a:p>
        </p:txBody>
      </p:sp>
      <p:sp>
        <p:nvSpPr>
          <p:cNvPr id="5" name="Text Placeholder 4"/>
          <p:cNvSpPr>
            <a:spLocks noGrp="1"/>
          </p:cNvSpPr>
          <p:nvPr>
            <p:ph type="body" sz="quarter" idx="11" hasCustomPrompt="1"/>
          </p:nvPr>
        </p:nvSpPr>
        <p:spPr bwMode="gray">
          <a:xfrm>
            <a:off x="457200" y="960107"/>
            <a:ext cx="8227786" cy="438914"/>
          </a:xfrm>
          <a:prstGeom prst="rect">
            <a:avLst/>
          </a:prstGeom>
        </p:spPr>
        <p:txBody>
          <a:bodyPr lIns="0" tIns="65308" rIns="0" bIns="65308">
            <a:noAutofit/>
          </a:bodyPr>
          <a:lstStyle>
            <a:lvl1pPr marL="0" indent="0">
              <a:spcBef>
                <a:spcPts val="0"/>
              </a:spcBef>
              <a:buNone/>
              <a:defRPr sz="15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6217936" y="6531432"/>
            <a:ext cx="2926067" cy="326571"/>
          </a:xfrm>
          <a:prstGeom prst="rect">
            <a:avLst/>
          </a:prstGeom>
        </p:spPr>
        <p:txBody>
          <a:bodyPr lIns="65308" tIns="65308" rIns="65308" bIns="65308" anchor="b">
            <a:noAutofit/>
          </a:bodyPr>
          <a:lstStyle>
            <a:lvl1pPr marL="0" indent="0" algn="l">
              <a:spcBef>
                <a:spcPts val="0"/>
              </a:spcBef>
              <a:buNone/>
              <a:defRPr sz="525" baseline="0">
                <a:latin typeface="+mn-lt"/>
              </a:defRPr>
            </a:lvl1pPr>
            <a:lvl2pPr algn="l">
              <a:buNone/>
              <a:defRPr sz="675"/>
            </a:lvl2pPr>
            <a:lvl3pPr algn="l">
              <a:buNone/>
              <a:defRPr sz="675"/>
            </a:lvl3pPr>
            <a:lvl4pPr algn="l">
              <a:buNone/>
              <a:defRPr sz="675"/>
            </a:lvl4pPr>
            <a:lvl5pPr algn="l">
              <a:buNone/>
              <a:defRPr sz="675"/>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457200" y="2"/>
            <a:ext cx="4180114" cy="301736"/>
          </a:xfrm>
          <a:prstGeom prst="rect">
            <a:avLst/>
          </a:prstGeom>
        </p:spPr>
        <p:txBody>
          <a:bodyPr lIns="0" tIns="65308" rIns="0" bIns="65308">
            <a:noAutofit/>
          </a:bodyPr>
          <a:lstStyle>
            <a:lvl1pPr marL="0" indent="0">
              <a:spcBef>
                <a:spcPts val="0"/>
              </a:spcBef>
              <a:buNone/>
              <a:defRPr sz="975"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73744" y="6438447"/>
            <a:ext cx="2559267" cy="417286"/>
          </a:xfrm>
          <a:prstGeom prst="rect">
            <a:avLst/>
          </a:prstGeom>
        </p:spPr>
        <p:txBody>
          <a:bodyPr lIns="65308" tIns="65308" rIns="65308" bIns="65308" anchor="b">
            <a:noAutofit/>
          </a:bodyPr>
          <a:lstStyle>
            <a:lvl1pPr marL="97961" indent="-97961" algn="l" defTabSz="97961">
              <a:spcBef>
                <a:spcPts val="0"/>
              </a:spcBef>
              <a:buFont typeface="+mj-lt"/>
              <a:buAutoNum type="arabicParenR"/>
              <a:defRPr sz="525" baseline="0">
                <a:solidFill>
                  <a:schemeClr val="tx1"/>
                </a:solidFill>
                <a:latin typeface="+mn-lt"/>
              </a:defRPr>
            </a:lvl1pPr>
            <a:lvl2pPr>
              <a:buNone/>
              <a:defRPr sz="675">
                <a:solidFill>
                  <a:schemeClr val="tx1"/>
                </a:solidFill>
              </a:defRPr>
            </a:lvl2pPr>
            <a:lvl3pPr>
              <a:buNone/>
              <a:defRPr sz="675">
                <a:solidFill>
                  <a:schemeClr val="tx1"/>
                </a:solidFill>
              </a:defRPr>
            </a:lvl3pPr>
            <a:lvl4pPr>
              <a:buNone/>
              <a:defRPr sz="675">
                <a:solidFill>
                  <a:schemeClr val="tx1"/>
                </a:solidFill>
              </a:defRPr>
            </a:lvl4pPr>
            <a:lvl5pPr>
              <a:buNone/>
              <a:defRPr sz="675">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648511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43355"/>
            <a:ext cx="8229600" cy="407024"/>
          </a:xfrm>
          <a:prstGeom prst="rect">
            <a:avLst/>
          </a:prstGeom>
        </p:spPr>
        <p:txBody>
          <a:bodyPr lIns="130615" tIns="65308" rIns="130615" bIns="6530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6553200" y="6356352"/>
            <a:ext cx="2133600" cy="365125"/>
          </a:xfrm>
          <a:prstGeom prst="rect">
            <a:avLst/>
          </a:prstGeom>
        </p:spPr>
        <p:txBody>
          <a:bodyPr>
            <a:noAutofit/>
          </a:bodyPr>
          <a:lstStyle/>
          <a:p>
            <a:fld id="{D1524D41-16DC-4D92-9EF9-071B213BE0F5}" type="slidenum">
              <a:rPr lang="en-US" smtClean="0"/>
              <a:pPr/>
              <a:t>‹#›</a:t>
            </a:fld>
            <a:endParaRPr lang="en-US" dirty="0"/>
          </a:p>
        </p:txBody>
      </p:sp>
      <p:sp>
        <p:nvSpPr>
          <p:cNvPr id="5" name="Text Placeholder 4"/>
          <p:cNvSpPr>
            <a:spLocks noGrp="1"/>
          </p:cNvSpPr>
          <p:nvPr>
            <p:ph type="body" sz="quarter" idx="11" hasCustomPrompt="1"/>
          </p:nvPr>
        </p:nvSpPr>
        <p:spPr bwMode="gray">
          <a:xfrm>
            <a:off x="457200" y="960107"/>
            <a:ext cx="8227786" cy="438914"/>
          </a:xfrm>
          <a:prstGeom prst="rect">
            <a:avLst/>
          </a:prstGeom>
        </p:spPr>
        <p:txBody>
          <a:bodyPr lIns="130615" tIns="65308" rIns="130615" bIns="65308">
            <a:noAutofit/>
          </a:bodyPr>
          <a:lstStyle>
            <a:lvl1pPr marL="0" indent="0">
              <a:spcBef>
                <a:spcPts val="0"/>
              </a:spcBef>
              <a:buNone/>
              <a:defRPr sz="15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a:xfrm>
            <a:off x="6217936" y="6531432"/>
            <a:ext cx="2926067" cy="326571"/>
          </a:xfrm>
          <a:prstGeom prst="rect">
            <a:avLst/>
          </a:prstGeom>
        </p:spPr>
        <p:txBody>
          <a:bodyPr lIns="65308" tIns="65308" rIns="65308" bIns="65308" anchor="b">
            <a:noAutofit/>
          </a:bodyPr>
          <a:lstStyle>
            <a:lvl1pPr marL="0" indent="0" algn="l">
              <a:spcBef>
                <a:spcPts val="0"/>
              </a:spcBef>
              <a:buNone/>
              <a:defRPr sz="525" baseline="0">
                <a:latin typeface="+mn-lt"/>
              </a:defRPr>
            </a:lvl1pPr>
            <a:lvl2pPr algn="l">
              <a:buNone/>
              <a:defRPr sz="675"/>
            </a:lvl2pPr>
            <a:lvl3pPr algn="l">
              <a:buNone/>
              <a:defRPr sz="675"/>
            </a:lvl3pPr>
            <a:lvl4pPr algn="l">
              <a:buNone/>
              <a:defRPr sz="675"/>
            </a:lvl4pPr>
            <a:lvl5pPr algn="l">
              <a:buNone/>
              <a:defRPr sz="675"/>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457200" y="2"/>
            <a:ext cx="4180114" cy="301736"/>
          </a:xfrm>
          <a:prstGeom prst="rect">
            <a:avLst/>
          </a:prstGeom>
        </p:spPr>
        <p:txBody>
          <a:bodyPr lIns="130615" tIns="65308" rIns="130615" bIns="65308">
            <a:noAutofit/>
          </a:bodyPr>
          <a:lstStyle>
            <a:lvl1pPr marL="0" indent="0">
              <a:spcBef>
                <a:spcPts val="0"/>
              </a:spcBef>
              <a:buNone/>
              <a:defRPr sz="975"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a:xfrm>
            <a:off x="173744" y="6438447"/>
            <a:ext cx="2612571" cy="417286"/>
          </a:xfrm>
          <a:prstGeom prst="rect">
            <a:avLst/>
          </a:prstGeom>
        </p:spPr>
        <p:txBody>
          <a:bodyPr lIns="65308" tIns="65308" rIns="65308" bIns="65308" anchor="b">
            <a:noAutofit/>
          </a:bodyPr>
          <a:lstStyle>
            <a:lvl1pPr marL="97961" indent="-97961" algn="l" defTabSz="97961">
              <a:spcBef>
                <a:spcPts val="0"/>
              </a:spcBef>
              <a:buFont typeface="+mj-lt"/>
              <a:buAutoNum type="arabicParenR"/>
              <a:defRPr sz="525" baseline="0">
                <a:solidFill>
                  <a:schemeClr val="tx1"/>
                </a:solidFill>
                <a:latin typeface="+mn-lt"/>
              </a:defRPr>
            </a:lvl1pPr>
            <a:lvl2pPr>
              <a:buNone/>
              <a:defRPr sz="675">
                <a:solidFill>
                  <a:schemeClr val="tx1"/>
                </a:solidFill>
              </a:defRPr>
            </a:lvl2pPr>
            <a:lvl3pPr>
              <a:buNone/>
              <a:defRPr sz="675">
                <a:solidFill>
                  <a:schemeClr val="tx1"/>
                </a:solidFill>
              </a:defRPr>
            </a:lvl3pPr>
            <a:lvl4pPr>
              <a:buNone/>
              <a:defRPr sz="675">
                <a:solidFill>
                  <a:schemeClr val="tx1"/>
                </a:solidFill>
              </a:defRPr>
            </a:lvl4pPr>
            <a:lvl5pPr>
              <a:buNone/>
              <a:defRPr sz="675">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5" name="Text Placeholder 15"/>
          <p:cNvSpPr>
            <a:spLocks noGrp="1"/>
          </p:cNvSpPr>
          <p:nvPr>
            <p:ph type="body" sz="quarter" idx="14" hasCustomPrompt="1"/>
          </p:nvPr>
        </p:nvSpPr>
        <p:spPr>
          <a:xfrm>
            <a:off x="1632858" y="1743309"/>
            <a:ext cx="5878286" cy="274320"/>
          </a:xfrm>
          <a:prstGeom prst="rect">
            <a:avLst/>
          </a:prstGeom>
        </p:spPr>
        <p:txBody>
          <a:bodyPr lIns="65308" tIns="65308" rIns="65308" bIns="65308">
            <a:noAutofit/>
          </a:bodyPr>
          <a:lstStyle>
            <a:lvl1pPr marL="0" indent="0" algn="ctr">
              <a:spcBef>
                <a:spcPts val="0"/>
              </a:spcBef>
              <a:buNone/>
              <a:defRPr sz="105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 Use Title Case</a:t>
            </a:r>
          </a:p>
        </p:txBody>
      </p:sp>
      <p:sp>
        <p:nvSpPr>
          <p:cNvPr id="16" name="Text Placeholder 17"/>
          <p:cNvSpPr>
            <a:spLocks noGrp="1"/>
          </p:cNvSpPr>
          <p:nvPr>
            <p:ph type="body" sz="quarter" idx="15" hasCustomPrompt="1"/>
          </p:nvPr>
        </p:nvSpPr>
        <p:spPr>
          <a:xfrm>
            <a:off x="1632858" y="2025003"/>
            <a:ext cx="5878286" cy="274321"/>
          </a:xfrm>
          <a:prstGeom prst="rect">
            <a:avLst/>
          </a:prstGeom>
        </p:spPr>
        <p:txBody>
          <a:bodyPr lIns="65308" tIns="65308" rIns="65308" bIns="65308">
            <a:noAutofit/>
          </a:bodyPr>
          <a:lstStyle>
            <a:lvl1pPr marL="0" indent="0" algn="ctr">
              <a:spcBef>
                <a:spcPts val="0"/>
              </a:spcBef>
              <a:buNone/>
              <a:defRPr sz="975"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Tree>
    <p:extLst>
      <p:ext uri="{BB962C8B-B14F-4D97-AF65-F5344CB8AC3E}">
        <p14:creationId xmlns:p14="http://schemas.microsoft.com/office/powerpoint/2010/main" val="1990621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80160"/>
            <a:ext cx="8976360" cy="4480560"/>
          </a:xfrm>
          <a:prstGeom prst="rect">
            <a:avLst/>
          </a:prstGeom>
        </p:spPr>
        <p:txBody>
          <a:bodyPr/>
          <a:lstStyle>
            <a:lvl1pPr marL="0" indent="0">
              <a:buNone/>
              <a:defRPr sz="1500" b="0" i="0">
                <a:solidFill>
                  <a:schemeClr val="tx1"/>
                </a:solidFill>
                <a:latin typeface="+mn-lt"/>
                <a:cs typeface="Calibri" pitchFamily="34" charset="0"/>
              </a:defRPr>
            </a:lvl1pPr>
            <a:lvl2pPr>
              <a:defRPr sz="1350" b="0" i="0">
                <a:solidFill>
                  <a:schemeClr val="tx1"/>
                </a:solidFill>
                <a:latin typeface="+mn-lt"/>
                <a:cs typeface="Calibri" pitchFamily="34" charset="0"/>
              </a:defRPr>
            </a:lvl2pPr>
            <a:lvl3pPr>
              <a:defRPr sz="1200" b="0" i="0">
                <a:solidFill>
                  <a:schemeClr val="tx1"/>
                </a:solidFill>
                <a:latin typeface="+mn-lt"/>
                <a:cs typeface="Calibri" pitchFamily="34" charset="0"/>
              </a:defRPr>
            </a:lvl3pPr>
            <a:lvl4pPr>
              <a:defRPr sz="1050" b="0" i="0">
                <a:solidFill>
                  <a:schemeClr val="tx1"/>
                </a:solidFill>
                <a:latin typeface="+mn-lt"/>
                <a:cs typeface="Calibri" pitchFamily="34" charset="0"/>
              </a:defRPr>
            </a:lvl4pPr>
            <a:lvl5pPr>
              <a:defRPr sz="975" b="0" i="0">
                <a:solidFill>
                  <a:schemeClr val="tx1"/>
                </a:solidFill>
                <a:latin typeface="+mn-lt"/>
                <a:cs typeface="Calibri" pitchFamily="34" charset="0"/>
              </a:defRPr>
            </a:lvl5pPr>
          </a:lstStyle>
          <a:p>
            <a:pPr lvl="0"/>
            <a:endParaRPr lang="en-US" dirty="0"/>
          </a:p>
        </p:txBody>
      </p:sp>
      <p:sp>
        <p:nvSpPr>
          <p:cNvPr id="9" name="Text Placeholder 6"/>
          <p:cNvSpPr>
            <a:spLocks noGrp="1"/>
          </p:cNvSpPr>
          <p:nvPr>
            <p:ph type="body" sz="quarter" idx="11"/>
          </p:nvPr>
        </p:nvSpPr>
        <p:spPr>
          <a:xfrm>
            <a:off x="91440" y="5852160"/>
            <a:ext cx="8979408" cy="731520"/>
          </a:xfrm>
          <a:prstGeom prst="rect">
            <a:avLst/>
          </a:prstGeom>
        </p:spPr>
        <p:txBody>
          <a:bodyPr anchor="b" anchorCtr="0"/>
          <a:lstStyle>
            <a:lvl1pPr marL="0" indent="0" algn="l">
              <a:spcBef>
                <a:spcPts val="0"/>
              </a:spcBef>
              <a:buFont typeface="Arial" pitchFamily="34" charset="0"/>
              <a:buNone/>
              <a:defRPr sz="750" baseline="0">
                <a:solidFill>
                  <a:srgbClr val="3C3A3B"/>
                </a:solidFill>
                <a:latin typeface="Georgia" pitchFamily="18" charset="0"/>
                <a:cs typeface="Georgia" pitchFamily="18" charset="0"/>
              </a:defRPr>
            </a:lvl1pPr>
          </a:lstStyle>
          <a:p>
            <a:pPr algn="l">
              <a:spcBef>
                <a:spcPts val="0"/>
              </a:spcBef>
            </a:pPr>
            <a:endParaRPr lang="en-US" dirty="0"/>
          </a:p>
          <a:p>
            <a:pPr algn="l">
              <a:spcBef>
                <a:spcPts val="0"/>
              </a:spcBef>
            </a:pPr>
            <a:endParaRPr lang="en-US" dirty="0"/>
          </a:p>
          <a:p>
            <a:pPr algn="l">
              <a:spcBef>
                <a:spcPts val="0"/>
              </a:spcBef>
            </a:pPr>
            <a:endParaRPr lang="en-US" dirty="0"/>
          </a:p>
          <a:p>
            <a:pPr algn="l">
              <a:spcBef>
                <a:spcPts val="0"/>
              </a:spcBef>
            </a:pPr>
            <a:endParaRPr lang="en-US" dirty="0"/>
          </a:p>
          <a:p>
            <a:pPr algn="l">
              <a:spcBef>
                <a:spcPts val="0"/>
              </a:spcBef>
            </a:pPr>
            <a:endParaRPr lang="en-US" dirty="0"/>
          </a:p>
          <a:p>
            <a:pPr algn="l">
              <a:spcBef>
                <a:spcPts val="0"/>
              </a:spcBef>
            </a:pPr>
            <a:r>
              <a:rPr lang="en-US" dirty="0"/>
              <a:t>Insert Source/Notes Here</a:t>
            </a:r>
          </a:p>
        </p:txBody>
      </p:sp>
      <p:sp>
        <p:nvSpPr>
          <p:cNvPr id="5"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092947"/>
                </a:solidFill>
              </a:defRPr>
            </a:lvl1pPr>
          </a:lstStyle>
          <a:p>
            <a:pPr lvl="0" algn="l" rtl="0" eaLnBrk="1" fontAlgn="base" hangingPunct="1">
              <a:spcBef>
                <a:spcPct val="0"/>
              </a:spcBef>
              <a:spcAft>
                <a:spcPct val="0"/>
              </a:spcAft>
            </a:pPr>
            <a:r>
              <a:rPr lang="en-US" dirty="0"/>
              <a:t>Click to edit Master title style</a:t>
            </a:r>
          </a:p>
        </p:txBody>
      </p:sp>
    </p:spTree>
    <p:extLst>
      <p:ext uri="{BB962C8B-B14F-4D97-AF65-F5344CB8AC3E}">
        <p14:creationId xmlns:p14="http://schemas.microsoft.com/office/powerpoint/2010/main" val="1996712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US" dirty="0"/>
          </a:p>
        </p:txBody>
      </p:sp>
      <p:sp>
        <p:nvSpPr>
          <p:cNvPr id="9" name="Content Placeholder 8"/>
          <p:cNvSpPr>
            <a:spLocks noGrp="1"/>
          </p:cNvSpPr>
          <p:nvPr>
            <p:ph sz="quarter" idx="13" hasCustomPrompt="1"/>
          </p:nvPr>
        </p:nvSpPr>
        <p:spPr>
          <a:xfrm>
            <a:off x="609600" y="1803404"/>
            <a:ext cx="38862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hasCustomPrompt="1"/>
          </p:nvPr>
        </p:nvSpPr>
        <p:spPr>
          <a:xfrm>
            <a:off x="4844901" y="1803401"/>
            <a:ext cx="38862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a:xfrm>
            <a:off x="6096000" y="6248402"/>
            <a:ext cx="2667000" cy="365125"/>
          </a:xfrm>
          <a:prstGeom prst="rect">
            <a:avLst/>
          </a:prstGeom>
        </p:spPr>
        <p:txBody>
          <a:bodyPr rtlCol="0"/>
          <a:lstStyle/>
          <a:p>
            <a:fld id="{E4606EA6-EFEA-4C30-9264-4F9291A5780D}" type="datetime1">
              <a:rPr lang="en-US" smtClean="0"/>
              <a:pPr/>
              <a:t>11/7/2018</a:t>
            </a:fld>
            <a:endParaRPr lang="en-US" dirty="0"/>
          </a:p>
        </p:txBody>
      </p:sp>
      <p:sp>
        <p:nvSpPr>
          <p:cNvPr id="10" name="Slide Number Placeholder 9"/>
          <p:cNvSpPr>
            <a:spLocks noGrp="1"/>
          </p:cNvSpPr>
          <p:nvPr>
            <p:ph type="sldNum" sz="quarter" idx="16"/>
          </p:nvPr>
        </p:nvSpPr>
        <p:spPr>
          <a:xfrm>
            <a:off x="0" y="1498010"/>
            <a:ext cx="533400" cy="244476"/>
          </a:xfrm>
          <a:prstGeom prst="rect">
            <a:avLst/>
          </a:prstGeom>
        </p:spPr>
        <p:txBody>
          <a:bodyPr rtlCol="0"/>
          <a:lstStyle/>
          <a:p>
            <a:pPr algn="ctr"/>
            <a:fld id="{8F82E0A0-C266-4798-8C8F-B9F91E9DA37E}" type="slidenum">
              <a:rPr lang="en-US" sz="1050" b="1" smtClean="0">
                <a:solidFill>
                  <a:srgbClr val="FFFFFF"/>
                </a:solidFill>
              </a:rPr>
              <a:pPr algn="ctr"/>
              <a:t>‹#›</a:t>
            </a:fld>
            <a:endParaRPr lang="en-US" dirty="0"/>
          </a:p>
        </p:txBody>
      </p:sp>
      <p:sp>
        <p:nvSpPr>
          <p:cNvPr id="12" name="Footer Placeholder 11"/>
          <p:cNvSpPr>
            <a:spLocks noGrp="1"/>
          </p:cNvSpPr>
          <p:nvPr>
            <p:ph type="ftr" sz="quarter" idx="17"/>
          </p:nvPr>
        </p:nvSpPr>
        <p:spPr>
          <a:xfrm>
            <a:off x="609603" y="6248209"/>
            <a:ext cx="5421083" cy="365125"/>
          </a:xfrm>
          <a:prstGeom prst="rect">
            <a:avLst/>
          </a:prstGeom>
        </p:spPr>
        <p:txBody>
          <a:bodyPr rtlCol="0"/>
          <a:lstStyle/>
          <a:p>
            <a:endParaRPr lang="en-US" dirty="0"/>
          </a:p>
        </p:txBody>
      </p:sp>
    </p:spTree>
    <p:extLst>
      <p:ext uri="{BB962C8B-B14F-4D97-AF65-F5344CB8AC3E}">
        <p14:creationId xmlns:p14="http://schemas.microsoft.com/office/powerpoint/2010/main" val="2346601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182880"/>
            <a:ext cx="9144000" cy="649224"/>
          </a:xfrm>
        </p:spPr>
        <p:txBody>
          <a:bodyPr>
            <a:normAutofit/>
          </a:bodyPr>
          <a:lstStyle>
            <a:lvl1pPr>
              <a:buNone/>
              <a:defRPr sz="2700">
                <a:solidFill>
                  <a:schemeClr val="bg1"/>
                </a:solidFill>
                <a:latin typeface="+mj-lt"/>
              </a:defRPr>
            </a:lvl1pPr>
          </a:lstStyle>
          <a:p>
            <a:pPr lvl="0"/>
            <a:r>
              <a:rPr lang="en-US" dirty="0"/>
              <a:t>Text</a:t>
            </a:r>
          </a:p>
        </p:txBody>
      </p:sp>
      <p:sp>
        <p:nvSpPr>
          <p:cNvPr id="8" name="Content Placeholder 2"/>
          <p:cNvSpPr>
            <a:spLocks noGrp="1"/>
          </p:cNvSpPr>
          <p:nvPr>
            <p:ph idx="1"/>
          </p:nvPr>
        </p:nvSpPr>
        <p:spPr>
          <a:xfrm>
            <a:off x="457200" y="1648618"/>
            <a:ext cx="8229600" cy="2985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8255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8667" y="1287461"/>
            <a:ext cx="8568796" cy="4594049"/>
          </a:xfrm>
        </p:spPr>
        <p:txBody>
          <a:bodyPr/>
          <a:lstStyle>
            <a:lvl1pPr>
              <a:defRPr/>
            </a:lvl1pPr>
          </a:lstStyle>
          <a:p>
            <a:pPr lvl="0"/>
            <a:r>
              <a:rPr lang="en-US" dirty="0"/>
              <a:t>Text</a:t>
            </a:r>
          </a:p>
        </p:txBody>
      </p:sp>
      <p:sp>
        <p:nvSpPr>
          <p:cNvPr id="7" name="Text Placeholder 6"/>
          <p:cNvSpPr>
            <a:spLocks noGrp="1"/>
          </p:cNvSpPr>
          <p:nvPr>
            <p:ph type="body" sz="quarter" idx="11" hasCustomPrompt="1"/>
          </p:nvPr>
        </p:nvSpPr>
        <p:spPr>
          <a:xfrm>
            <a:off x="338139" y="134938"/>
            <a:ext cx="8569325" cy="677862"/>
          </a:xfrm>
        </p:spPr>
        <p:txBody>
          <a:bodyPr/>
          <a:lstStyle>
            <a:lvl1pPr>
              <a:buNone/>
              <a:defRPr sz="2700">
                <a:solidFill>
                  <a:schemeClr val="bg1"/>
                </a:solidFill>
              </a:defRPr>
            </a:lvl1pPr>
            <a:lvl2pPr>
              <a:buNone/>
              <a:defRPr sz="2700">
                <a:solidFill>
                  <a:schemeClr val="bg1"/>
                </a:solidFill>
              </a:defRPr>
            </a:lvl2pPr>
            <a:lvl3pPr>
              <a:buNone/>
              <a:defRPr sz="2700">
                <a:solidFill>
                  <a:schemeClr val="bg1"/>
                </a:solidFill>
              </a:defRPr>
            </a:lvl3pPr>
          </a:lstStyle>
          <a:p>
            <a:pPr lvl="0"/>
            <a:r>
              <a:rPr lang="en-US" dirty="0"/>
              <a:t>Title</a:t>
            </a:r>
          </a:p>
        </p:txBody>
      </p:sp>
    </p:spTree>
    <p:extLst>
      <p:ext uri="{BB962C8B-B14F-4D97-AF65-F5344CB8AC3E}">
        <p14:creationId xmlns:p14="http://schemas.microsoft.com/office/powerpoint/2010/main" val="932312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8667" y="1287461"/>
            <a:ext cx="8568796" cy="4594049"/>
          </a:xfrm>
        </p:spPr>
        <p:txBody>
          <a:bodyPr/>
          <a:lstStyle>
            <a:lvl1pPr>
              <a:defRPr/>
            </a:lvl1pPr>
          </a:lstStyle>
          <a:p>
            <a:pPr lvl="0"/>
            <a:r>
              <a:rPr lang="en-US" dirty="0"/>
              <a:t>Text</a:t>
            </a:r>
          </a:p>
        </p:txBody>
      </p:sp>
      <p:sp>
        <p:nvSpPr>
          <p:cNvPr id="7" name="Text Placeholder 6"/>
          <p:cNvSpPr>
            <a:spLocks noGrp="1"/>
          </p:cNvSpPr>
          <p:nvPr>
            <p:ph type="body" sz="quarter" idx="11" hasCustomPrompt="1"/>
          </p:nvPr>
        </p:nvSpPr>
        <p:spPr>
          <a:xfrm>
            <a:off x="338139" y="134938"/>
            <a:ext cx="8569325" cy="677862"/>
          </a:xfrm>
        </p:spPr>
        <p:txBody>
          <a:bodyPr/>
          <a:lstStyle>
            <a:lvl1pPr>
              <a:buNone/>
              <a:defRPr sz="2700">
                <a:solidFill>
                  <a:schemeClr val="bg1"/>
                </a:solidFill>
              </a:defRPr>
            </a:lvl1pPr>
            <a:lvl2pPr>
              <a:buNone/>
              <a:defRPr sz="2700">
                <a:solidFill>
                  <a:schemeClr val="bg1"/>
                </a:solidFill>
              </a:defRPr>
            </a:lvl2pPr>
            <a:lvl3pPr>
              <a:buNone/>
              <a:defRPr sz="2700">
                <a:solidFill>
                  <a:schemeClr val="bg1"/>
                </a:solidFill>
              </a:defRPr>
            </a:lvl3pPr>
          </a:lstStyle>
          <a:p>
            <a:pPr lvl="0"/>
            <a:r>
              <a:rPr lang="en-US" dirty="0"/>
              <a:t>Title</a:t>
            </a:r>
          </a:p>
        </p:txBody>
      </p:sp>
    </p:spTree>
    <p:extLst>
      <p:ext uri="{BB962C8B-B14F-4D97-AF65-F5344CB8AC3E}">
        <p14:creationId xmlns:p14="http://schemas.microsoft.com/office/powerpoint/2010/main" val="3259706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182880"/>
            <a:ext cx="9144000" cy="649224"/>
          </a:xfrm>
        </p:spPr>
        <p:txBody>
          <a:bodyPr>
            <a:normAutofit/>
          </a:bodyPr>
          <a:lstStyle>
            <a:lvl1pPr>
              <a:buNone/>
              <a:defRPr sz="2700">
                <a:solidFill>
                  <a:schemeClr val="bg1"/>
                </a:solidFill>
                <a:latin typeface="+mj-lt"/>
              </a:defRPr>
            </a:lvl1pPr>
          </a:lstStyle>
          <a:p>
            <a:pPr lvl="0"/>
            <a:r>
              <a:rPr lang="en-US" dirty="0"/>
              <a:t>Text</a:t>
            </a:r>
          </a:p>
        </p:txBody>
      </p:sp>
      <p:sp>
        <p:nvSpPr>
          <p:cNvPr id="8" name="Content Placeholder 2"/>
          <p:cNvSpPr>
            <a:spLocks noGrp="1"/>
          </p:cNvSpPr>
          <p:nvPr>
            <p:ph idx="1"/>
          </p:nvPr>
        </p:nvSpPr>
        <p:spPr>
          <a:xfrm>
            <a:off x="457200" y="1648618"/>
            <a:ext cx="8229600" cy="2985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01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638E4DA-1537-42EA-8CE6-386324F4CE0E}" type="datetime1">
              <a:rPr lang="nl-BE" smtClean="0"/>
              <a:t>7/11/2018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297997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56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AD402FD-E7A5-499D-B792-F9E441060B9E}" type="datetime1">
              <a:rPr lang="nl-BE" smtClean="0"/>
              <a:t>7/11/2018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21145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8BAD7F69-CFFF-429B-AD8E-C3B7DC80B9E8}" type="datetime1">
              <a:rPr lang="nl-BE" smtClean="0"/>
              <a:t>7/11/2018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31396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B49660F6-2FC4-4E05-A1EF-35A2DD0DE0E6}" type="datetime1">
              <a:rPr lang="nl-BE" smtClean="0"/>
              <a:t>7/11/2018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209882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D327494-2686-43D3-A0A0-9BD0A4B87DE7}" type="datetime1">
              <a:rPr lang="nl-BE" smtClean="0"/>
              <a:t>7/11/2018</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67635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AA344AC-B70E-4E2D-B63E-BC69122DCE69}" type="datetime1">
              <a:rPr lang="nl-BE" smtClean="0"/>
              <a:t>7/11/2018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343514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3C056EC-68F8-4B2B-A2A5-B34D6EB5CA68}" type="datetime1">
              <a:rPr lang="nl-BE" smtClean="0"/>
              <a:t>7/11/2018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9F7AAD5-295F-4BB6-8198-54A932600509}" type="slidenum">
              <a:rPr lang="nl-BE" smtClean="0"/>
              <a:t>‹#›</a:t>
            </a:fld>
            <a:endParaRPr lang="nl-BE"/>
          </a:p>
        </p:txBody>
      </p:sp>
    </p:spTree>
    <p:extLst>
      <p:ext uri="{BB962C8B-B14F-4D97-AF65-F5344CB8AC3E}">
        <p14:creationId xmlns:p14="http://schemas.microsoft.com/office/powerpoint/2010/main" val="11868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DB69-A01E-4DF9-9B21-0BFC162BA296}" type="datetime1">
              <a:rPr lang="nl-BE" smtClean="0"/>
              <a:t>7/11/2018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7AAD5-295F-4BB6-8198-54A932600509}" type="slidenum">
              <a:rPr lang="nl-BE" smtClean="0"/>
              <a:t>‹#›</a:t>
            </a:fld>
            <a:endParaRPr lang="nl-BE"/>
          </a:p>
        </p:txBody>
      </p:sp>
    </p:spTree>
    <p:extLst>
      <p:ext uri="{BB962C8B-B14F-4D97-AF65-F5344CB8AC3E}">
        <p14:creationId xmlns:p14="http://schemas.microsoft.com/office/powerpoint/2010/main" val="3834872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515" y="1769536"/>
            <a:ext cx="8229600" cy="1143000"/>
          </a:xfrm>
          <a:prstGeom prst="rect">
            <a:avLst/>
          </a:prstGeom>
        </p:spPr>
        <p:txBody>
          <a:bodyPr vert="horz" lIns="91440" tIns="45720" rIns="91440" bIns="45720" rtlCol="0" anchor="ctr">
            <a:normAutofit/>
          </a:bodyPr>
          <a:lstStyle/>
          <a:p>
            <a:r>
              <a:rPr lang="en-US" dirty="0"/>
              <a:t>Master Page</a:t>
            </a:r>
          </a:p>
        </p:txBody>
      </p:sp>
      <p:sp>
        <p:nvSpPr>
          <p:cNvPr id="3" name="Text Placeholder 2"/>
          <p:cNvSpPr>
            <a:spLocks noGrp="1"/>
          </p:cNvSpPr>
          <p:nvPr>
            <p:ph type="body" idx="1"/>
          </p:nvPr>
        </p:nvSpPr>
        <p:spPr>
          <a:xfrm>
            <a:off x="457200" y="3141133"/>
            <a:ext cx="8229600" cy="29850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0"/>
            <a:ext cx="9144000" cy="941132"/>
          </a:xfrm>
          <a:prstGeom prst="rect">
            <a:avLst/>
          </a:prstGeom>
          <a:solidFill>
            <a:srgbClr val="171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71796"/>
                </a:solidFill>
              </a:rPr>
              <a:t>          </a:t>
            </a:r>
          </a:p>
        </p:txBody>
      </p:sp>
      <p:sp>
        <p:nvSpPr>
          <p:cNvPr id="13" name="Rectangle 12"/>
          <p:cNvSpPr/>
          <p:nvPr/>
        </p:nvSpPr>
        <p:spPr>
          <a:xfrm>
            <a:off x="0" y="6293277"/>
            <a:ext cx="9144000" cy="45719"/>
          </a:xfrm>
          <a:prstGeom prst="rect">
            <a:avLst/>
          </a:prstGeom>
          <a:solidFill>
            <a:srgbClr val="171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solidFill>
                  <a:srgbClr val="171796"/>
                </a:solidFill>
              </a:ln>
              <a:solidFill>
                <a:srgbClr val="171796"/>
              </a:solidFill>
            </a:endParaRPr>
          </a:p>
        </p:txBody>
      </p:sp>
      <p:pic>
        <p:nvPicPr>
          <p:cNvPr id="1030" name="Picture 6" descr="http://www.bwhpikenotes.org/Employee_Resources/Logos/Images/PHS_2013.jpg"/>
          <p:cNvPicPr>
            <a:picLocks noChangeAspect="1" noChangeArrowheads="1"/>
          </p:cNvPicPr>
          <p:nvPr/>
        </p:nvPicPr>
        <p:blipFill>
          <a:blip r:embed="rId18" cstate="print"/>
          <a:srcRect/>
          <a:stretch>
            <a:fillRect/>
          </a:stretch>
        </p:blipFill>
        <p:spPr bwMode="auto">
          <a:xfrm>
            <a:off x="6524975" y="6382944"/>
            <a:ext cx="2191809" cy="350936"/>
          </a:xfrm>
          <a:prstGeom prst="rect">
            <a:avLst/>
          </a:prstGeom>
          <a:noFill/>
        </p:spPr>
      </p:pic>
      <p:pic>
        <p:nvPicPr>
          <p:cNvPr id="9" name="Picture 8" descr="BH_BWH_PMS_293.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57200" y="6389796"/>
            <a:ext cx="1523116" cy="436039"/>
          </a:xfrm>
          <a:prstGeom prst="rect">
            <a:avLst/>
          </a:prstGeom>
        </p:spPr>
      </p:pic>
    </p:spTree>
    <p:extLst>
      <p:ext uri="{BB962C8B-B14F-4D97-AF65-F5344CB8AC3E}">
        <p14:creationId xmlns:p14="http://schemas.microsoft.com/office/powerpoint/2010/main" val="419356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ctr" defTabSz="685800" rtl="0" eaLnBrk="1" latinLnBrk="0" hangingPunct="1">
        <a:spcBef>
          <a:spcPct val="0"/>
        </a:spcBef>
        <a:buNone/>
        <a:defRPr sz="3300" kern="1200">
          <a:solidFill>
            <a:srgbClr val="171796"/>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rgbClr val="171796"/>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rgbClr val="171796"/>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rgbClr val="171796"/>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rgbClr val="171796"/>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rgbClr val="171796"/>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979260"/>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855604" rtl="0" eaLnBrk="1" latinLnBrk="0" hangingPunct="1">
        <a:lnSpc>
          <a:spcPct val="90000"/>
        </a:lnSpc>
        <a:spcBef>
          <a:spcPct val="0"/>
        </a:spcBef>
        <a:buNone/>
        <a:defRPr sz="4117" kern="1200">
          <a:solidFill>
            <a:schemeClr val="tx1"/>
          </a:solidFill>
          <a:latin typeface="+mj-lt"/>
          <a:ea typeface="+mj-ea"/>
          <a:cs typeface="+mj-cs"/>
        </a:defRPr>
      </a:lvl1pPr>
    </p:titleStyle>
    <p:bodyStyle>
      <a:lvl1pPr marL="213901" indent="-213901" algn="l" defTabSz="855604" rtl="0" eaLnBrk="1" latinLnBrk="0" hangingPunct="1">
        <a:lnSpc>
          <a:spcPct val="90000"/>
        </a:lnSpc>
        <a:spcBef>
          <a:spcPts val="936"/>
        </a:spcBef>
        <a:buFont typeface="Arial" panose="020B0604020202020204" pitchFamily="34" charset="0"/>
        <a:buChar char="•"/>
        <a:defRPr sz="2620" kern="1200">
          <a:solidFill>
            <a:schemeClr val="tx1"/>
          </a:solidFill>
          <a:latin typeface="+mn-lt"/>
          <a:ea typeface="+mn-ea"/>
          <a:cs typeface="+mn-cs"/>
        </a:defRPr>
      </a:lvl1pPr>
      <a:lvl2pPr marL="641703" indent="-213901" algn="l" defTabSz="855604" rtl="0" eaLnBrk="1" latinLnBrk="0" hangingPunct="1">
        <a:lnSpc>
          <a:spcPct val="90000"/>
        </a:lnSpc>
        <a:spcBef>
          <a:spcPts val="468"/>
        </a:spcBef>
        <a:buFont typeface="Arial" panose="020B0604020202020204" pitchFamily="34" charset="0"/>
        <a:buChar char="•"/>
        <a:defRPr sz="2246" kern="1200">
          <a:solidFill>
            <a:schemeClr val="tx1"/>
          </a:solidFill>
          <a:latin typeface="+mn-lt"/>
          <a:ea typeface="+mn-ea"/>
          <a:cs typeface="+mn-cs"/>
        </a:defRPr>
      </a:lvl2pPr>
      <a:lvl3pPr marL="1069505" indent="-213901" algn="l" defTabSz="855604" rtl="0" eaLnBrk="1" latinLnBrk="0" hangingPunct="1">
        <a:lnSpc>
          <a:spcPct val="90000"/>
        </a:lnSpc>
        <a:spcBef>
          <a:spcPts val="468"/>
        </a:spcBef>
        <a:buFont typeface="Arial" panose="020B0604020202020204" pitchFamily="34" charset="0"/>
        <a:buChar char="•"/>
        <a:defRPr sz="1871" kern="1200">
          <a:solidFill>
            <a:schemeClr val="tx1"/>
          </a:solidFill>
          <a:latin typeface="+mn-lt"/>
          <a:ea typeface="+mn-ea"/>
          <a:cs typeface="+mn-cs"/>
        </a:defRPr>
      </a:lvl3pPr>
      <a:lvl4pPr marL="1497307" indent="-213901" algn="l" defTabSz="855604" rtl="0" eaLnBrk="1" latinLnBrk="0" hangingPunct="1">
        <a:lnSpc>
          <a:spcPct val="90000"/>
        </a:lnSpc>
        <a:spcBef>
          <a:spcPts val="468"/>
        </a:spcBef>
        <a:buFont typeface="Arial" panose="020B0604020202020204" pitchFamily="34" charset="0"/>
        <a:buChar char="•"/>
        <a:defRPr sz="1684" kern="1200">
          <a:solidFill>
            <a:schemeClr val="tx1"/>
          </a:solidFill>
          <a:latin typeface="+mn-lt"/>
          <a:ea typeface="+mn-ea"/>
          <a:cs typeface="+mn-cs"/>
        </a:defRPr>
      </a:lvl4pPr>
      <a:lvl5pPr marL="1925109" indent="-213901" algn="l" defTabSz="855604" rtl="0" eaLnBrk="1" latinLnBrk="0" hangingPunct="1">
        <a:lnSpc>
          <a:spcPct val="90000"/>
        </a:lnSpc>
        <a:spcBef>
          <a:spcPts val="468"/>
        </a:spcBef>
        <a:buFont typeface="Arial" panose="020B0604020202020204" pitchFamily="34" charset="0"/>
        <a:buChar char="•"/>
        <a:defRPr sz="1684" kern="1200">
          <a:solidFill>
            <a:schemeClr val="tx1"/>
          </a:solidFill>
          <a:latin typeface="+mn-lt"/>
          <a:ea typeface="+mn-ea"/>
          <a:cs typeface="+mn-cs"/>
        </a:defRPr>
      </a:lvl5pPr>
      <a:lvl6pPr marL="2352911" indent="-213901" algn="l" defTabSz="855604" rtl="0" eaLnBrk="1" latinLnBrk="0" hangingPunct="1">
        <a:lnSpc>
          <a:spcPct val="90000"/>
        </a:lnSpc>
        <a:spcBef>
          <a:spcPts val="468"/>
        </a:spcBef>
        <a:buFont typeface="Arial" panose="020B0604020202020204" pitchFamily="34" charset="0"/>
        <a:buChar char="•"/>
        <a:defRPr sz="1684" kern="1200">
          <a:solidFill>
            <a:schemeClr val="tx1"/>
          </a:solidFill>
          <a:latin typeface="+mn-lt"/>
          <a:ea typeface="+mn-ea"/>
          <a:cs typeface="+mn-cs"/>
        </a:defRPr>
      </a:lvl6pPr>
      <a:lvl7pPr marL="2780713" indent="-213901" algn="l" defTabSz="855604" rtl="0" eaLnBrk="1" latinLnBrk="0" hangingPunct="1">
        <a:lnSpc>
          <a:spcPct val="90000"/>
        </a:lnSpc>
        <a:spcBef>
          <a:spcPts val="468"/>
        </a:spcBef>
        <a:buFont typeface="Arial" panose="020B0604020202020204" pitchFamily="34" charset="0"/>
        <a:buChar char="•"/>
        <a:defRPr sz="1684" kern="1200">
          <a:solidFill>
            <a:schemeClr val="tx1"/>
          </a:solidFill>
          <a:latin typeface="+mn-lt"/>
          <a:ea typeface="+mn-ea"/>
          <a:cs typeface="+mn-cs"/>
        </a:defRPr>
      </a:lvl7pPr>
      <a:lvl8pPr marL="3208515" indent="-213901" algn="l" defTabSz="855604" rtl="0" eaLnBrk="1" latinLnBrk="0" hangingPunct="1">
        <a:lnSpc>
          <a:spcPct val="90000"/>
        </a:lnSpc>
        <a:spcBef>
          <a:spcPts val="468"/>
        </a:spcBef>
        <a:buFont typeface="Arial" panose="020B0604020202020204" pitchFamily="34" charset="0"/>
        <a:buChar char="•"/>
        <a:defRPr sz="1684" kern="1200">
          <a:solidFill>
            <a:schemeClr val="tx1"/>
          </a:solidFill>
          <a:latin typeface="+mn-lt"/>
          <a:ea typeface="+mn-ea"/>
          <a:cs typeface="+mn-cs"/>
        </a:defRPr>
      </a:lvl8pPr>
      <a:lvl9pPr marL="3636317" indent="-213901" algn="l" defTabSz="855604" rtl="0" eaLnBrk="1" latinLnBrk="0" hangingPunct="1">
        <a:lnSpc>
          <a:spcPct val="90000"/>
        </a:lnSpc>
        <a:spcBef>
          <a:spcPts val="468"/>
        </a:spcBef>
        <a:buFont typeface="Arial" panose="020B0604020202020204" pitchFamily="34" charset="0"/>
        <a:buChar char="•"/>
        <a:defRPr sz="1684" kern="1200">
          <a:solidFill>
            <a:schemeClr val="tx1"/>
          </a:solidFill>
          <a:latin typeface="+mn-lt"/>
          <a:ea typeface="+mn-ea"/>
          <a:cs typeface="+mn-cs"/>
        </a:defRPr>
      </a:lvl9pPr>
    </p:bodyStyle>
    <p:otherStyle>
      <a:defPPr>
        <a:defRPr lang="nl-BE"/>
      </a:defPPr>
      <a:lvl1pPr marL="0" algn="l" defTabSz="855604" rtl="0" eaLnBrk="1" latinLnBrk="0" hangingPunct="1">
        <a:defRPr sz="1684" kern="1200">
          <a:solidFill>
            <a:schemeClr val="tx1"/>
          </a:solidFill>
          <a:latin typeface="+mn-lt"/>
          <a:ea typeface="+mn-ea"/>
          <a:cs typeface="+mn-cs"/>
        </a:defRPr>
      </a:lvl1pPr>
      <a:lvl2pPr marL="427802" algn="l" defTabSz="855604" rtl="0" eaLnBrk="1" latinLnBrk="0" hangingPunct="1">
        <a:defRPr sz="1684" kern="1200">
          <a:solidFill>
            <a:schemeClr val="tx1"/>
          </a:solidFill>
          <a:latin typeface="+mn-lt"/>
          <a:ea typeface="+mn-ea"/>
          <a:cs typeface="+mn-cs"/>
        </a:defRPr>
      </a:lvl2pPr>
      <a:lvl3pPr marL="855604" algn="l" defTabSz="855604" rtl="0" eaLnBrk="1" latinLnBrk="0" hangingPunct="1">
        <a:defRPr sz="1684" kern="1200">
          <a:solidFill>
            <a:schemeClr val="tx1"/>
          </a:solidFill>
          <a:latin typeface="+mn-lt"/>
          <a:ea typeface="+mn-ea"/>
          <a:cs typeface="+mn-cs"/>
        </a:defRPr>
      </a:lvl3pPr>
      <a:lvl4pPr marL="1283406" algn="l" defTabSz="855604" rtl="0" eaLnBrk="1" latinLnBrk="0" hangingPunct="1">
        <a:defRPr sz="1684" kern="1200">
          <a:solidFill>
            <a:schemeClr val="tx1"/>
          </a:solidFill>
          <a:latin typeface="+mn-lt"/>
          <a:ea typeface="+mn-ea"/>
          <a:cs typeface="+mn-cs"/>
        </a:defRPr>
      </a:lvl4pPr>
      <a:lvl5pPr marL="1711208" algn="l" defTabSz="855604" rtl="0" eaLnBrk="1" latinLnBrk="0" hangingPunct="1">
        <a:defRPr sz="1684" kern="1200">
          <a:solidFill>
            <a:schemeClr val="tx1"/>
          </a:solidFill>
          <a:latin typeface="+mn-lt"/>
          <a:ea typeface="+mn-ea"/>
          <a:cs typeface="+mn-cs"/>
        </a:defRPr>
      </a:lvl5pPr>
      <a:lvl6pPr marL="2139010" algn="l" defTabSz="855604" rtl="0" eaLnBrk="1" latinLnBrk="0" hangingPunct="1">
        <a:defRPr sz="1684" kern="1200">
          <a:solidFill>
            <a:schemeClr val="tx1"/>
          </a:solidFill>
          <a:latin typeface="+mn-lt"/>
          <a:ea typeface="+mn-ea"/>
          <a:cs typeface="+mn-cs"/>
        </a:defRPr>
      </a:lvl6pPr>
      <a:lvl7pPr marL="2566812" algn="l" defTabSz="855604" rtl="0" eaLnBrk="1" latinLnBrk="0" hangingPunct="1">
        <a:defRPr sz="1684" kern="1200">
          <a:solidFill>
            <a:schemeClr val="tx1"/>
          </a:solidFill>
          <a:latin typeface="+mn-lt"/>
          <a:ea typeface="+mn-ea"/>
          <a:cs typeface="+mn-cs"/>
        </a:defRPr>
      </a:lvl7pPr>
      <a:lvl8pPr marL="2994614" algn="l" defTabSz="855604" rtl="0" eaLnBrk="1" latinLnBrk="0" hangingPunct="1">
        <a:defRPr sz="1684" kern="1200">
          <a:solidFill>
            <a:schemeClr val="tx1"/>
          </a:solidFill>
          <a:latin typeface="+mn-lt"/>
          <a:ea typeface="+mn-ea"/>
          <a:cs typeface="+mn-cs"/>
        </a:defRPr>
      </a:lvl8pPr>
      <a:lvl9pPr marL="3422416" algn="l" defTabSz="855604" rtl="0" eaLnBrk="1" latinLnBrk="0" hangingPunct="1">
        <a:defRPr sz="16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30.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MediGuide%20MSO%20&amp;%20ROI%20Recent%20Case%20Study%2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http://demo.msmdcare.com/msmd-patient/consults.ht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1916832"/>
            <a:ext cx="4824536" cy="3211821"/>
          </a:xfrm>
          <a:prstGeom prst="rect">
            <a:avLst/>
          </a:prstGeom>
        </p:spPr>
      </p:pic>
    </p:spTree>
    <p:extLst>
      <p:ext uri="{BB962C8B-B14F-4D97-AF65-F5344CB8AC3E}">
        <p14:creationId xmlns:p14="http://schemas.microsoft.com/office/powerpoint/2010/main" val="180597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44164" y="132491"/>
            <a:ext cx="2070456" cy="660211"/>
          </a:xfrm>
          <a:prstGeom prst="rect">
            <a:avLst/>
          </a:prstGeom>
        </p:spPr>
      </p:pic>
      <p:pic>
        <p:nvPicPr>
          <p:cNvPr id="3" name="Picture 2"/>
          <p:cNvPicPr>
            <a:picLocks noChangeAspect="1"/>
          </p:cNvPicPr>
          <p:nvPr/>
        </p:nvPicPr>
        <p:blipFill>
          <a:blip r:embed="rId3"/>
          <a:stretch>
            <a:fillRect/>
          </a:stretch>
        </p:blipFill>
        <p:spPr>
          <a:xfrm>
            <a:off x="1188655" y="1107088"/>
            <a:ext cx="7879860" cy="5694877"/>
          </a:xfrm>
          <a:prstGeom prst="rect">
            <a:avLst/>
          </a:prstGeom>
        </p:spPr>
      </p:pic>
      <p:sp>
        <p:nvSpPr>
          <p:cNvPr id="4" name="Rectangle 3"/>
          <p:cNvSpPr/>
          <p:nvPr/>
        </p:nvSpPr>
        <p:spPr>
          <a:xfrm>
            <a:off x="362269" y="141473"/>
            <a:ext cx="4495719" cy="799439"/>
          </a:xfrm>
          <a:prstGeom prst="rect">
            <a:avLst/>
          </a:prstGeom>
        </p:spPr>
        <p:txBody>
          <a:bodyPr lIns="0" tIns="0" rIns="0" bIns="0">
            <a:noAutofit/>
          </a:bodyPr>
          <a:lstStyle/>
          <a:p>
            <a:pPr>
              <a:lnSpc>
                <a:spcPts val="4660"/>
              </a:lnSpc>
            </a:pPr>
            <a:r>
              <a:rPr lang="en-US" sz="4211" b="1" dirty="0">
                <a:solidFill>
                  <a:srgbClr val="003588"/>
                </a:solidFill>
                <a:latin typeface="Times New Roman"/>
              </a:rPr>
              <a:t>Global Community</a:t>
            </a:r>
          </a:p>
          <a:p>
            <a:pPr>
              <a:lnSpc>
                <a:spcPts val="2489"/>
              </a:lnSpc>
            </a:pPr>
            <a:r>
              <a:rPr lang="en-US" sz="2246" dirty="0">
                <a:solidFill>
                  <a:srgbClr val="067297"/>
                </a:solidFill>
                <a:latin typeface="Times New Roman"/>
              </a:rPr>
              <a:t>2,500 patients from 150 countries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830" y="1122807"/>
            <a:ext cx="8425544" cy="5084070"/>
          </a:xfrm>
          <a:prstGeom prst="rect">
            <a:avLst/>
          </a:prstGeom>
        </p:spPr>
      </p:pic>
      <p:pic>
        <p:nvPicPr>
          <p:cNvPr id="3" name="Picture 2"/>
          <p:cNvPicPr>
            <a:picLocks noChangeAspect="1"/>
          </p:cNvPicPr>
          <p:nvPr/>
        </p:nvPicPr>
        <p:blipFill>
          <a:blip r:embed="rId3"/>
          <a:stretch>
            <a:fillRect/>
          </a:stretch>
        </p:blipFill>
        <p:spPr>
          <a:xfrm>
            <a:off x="6665708" y="6337122"/>
            <a:ext cx="303158" cy="375018"/>
          </a:xfrm>
          <a:prstGeom prst="rect">
            <a:avLst/>
          </a:prstGeom>
        </p:spPr>
      </p:pic>
      <p:sp>
        <p:nvSpPr>
          <p:cNvPr id="4" name="Rectangle 3"/>
          <p:cNvSpPr/>
          <p:nvPr/>
        </p:nvSpPr>
        <p:spPr>
          <a:xfrm>
            <a:off x="72585" y="186386"/>
            <a:ext cx="5640982" cy="437895"/>
          </a:xfrm>
          <a:prstGeom prst="rect">
            <a:avLst/>
          </a:prstGeom>
        </p:spPr>
        <p:txBody>
          <a:bodyPr wrap="none" lIns="0" tIns="0" rIns="0" bIns="0">
            <a:noAutofit/>
          </a:bodyPr>
          <a:lstStyle/>
          <a:p>
            <a:pPr defTabSz="855604">
              <a:lnSpc>
                <a:spcPts val="4042"/>
              </a:lnSpc>
            </a:pPr>
            <a:r>
              <a:rPr lang="en-US" sz="3649" b="1">
                <a:solidFill>
                  <a:srgbClr val="003588"/>
                </a:solidFill>
                <a:latin typeface="Times New Roman"/>
              </a:rPr>
              <a:t>Superior Clinical Outcomes</a:t>
            </a:r>
          </a:p>
        </p:txBody>
      </p:sp>
      <p:sp>
        <p:nvSpPr>
          <p:cNvPr id="6" name="Rectangle 5"/>
          <p:cNvSpPr/>
          <p:nvPr/>
        </p:nvSpPr>
        <p:spPr>
          <a:xfrm>
            <a:off x="6993567" y="6393263"/>
            <a:ext cx="1809965" cy="294175"/>
          </a:xfrm>
          <a:prstGeom prst="rect">
            <a:avLst/>
          </a:prstGeom>
        </p:spPr>
        <p:txBody>
          <a:bodyPr lIns="0" tIns="0" rIns="0" bIns="0">
            <a:noAutofit/>
          </a:bodyPr>
          <a:lstStyle/>
          <a:p>
            <a:pPr defTabSz="855604">
              <a:lnSpc>
                <a:spcPts val="1151"/>
              </a:lnSpc>
            </a:pPr>
            <a:r>
              <a:rPr lang="en-US" sz="1029" b="1" dirty="0">
                <a:solidFill>
                  <a:srgbClr val="003588"/>
                </a:solidFill>
                <a:latin typeface="Arial"/>
              </a:rPr>
              <a:t>Boston </a:t>
            </a:r>
            <a:r>
              <a:rPr lang="en-US" sz="1029" b="1" dirty="0" err="1">
                <a:solidFill>
                  <a:srgbClr val="003588"/>
                </a:solidFill>
                <a:latin typeface="Arial"/>
              </a:rPr>
              <a:t>Childrens</a:t>
            </a:r>
            <a:r>
              <a:rPr lang="en-US" sz="1029" b="1" dirty="0">
                <a:solidFill>
                  <a:srgbClr val="003588"/>
                </a:solidFill>
                <a:latin typeface="Arial"/>
              </a:rPr>
              <a:t> Hospital</a:t>
            </a:r>
          </a:p>
          <a:p>
            <a:pPr defTabSz="855604">
              <a:lnSpc>
                <a:spcPts val="1039"/>
              </a:lnSpc>
            </a:pPr>
            <a:r>
              <a:rPr lang="en-US" sz="936" spc="47" dirty="0">
                <a:solidFill>
                  <a:srgbClr val="33BAEB"/>
                </a:solidFill>
                <a:latin typeface="Times New Roman"/>
              </a:rPr>
              <a:t>Until every child is well"</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8926" y="52420"/>
            <a:ext cx="2093079" cy="659002"/>
          </a:xfrm>
          <a:prstGeom prst="rect">
            <a:avLst/>
          </a:prstGeom>
        </p:spPr>
      </p:pic>
      <p:pic>
        <p:nvPicPr>
          <p:cNvPr id="3" name="Picture 2"/>
          <p:cNvPicPr>
            <a:picLocks noChangeAspect="1"/>
          </p:cNvPicPr>
          <p:nvPr/>
        </p:nvPicPr>
        <p:blipFill>
          <a:blip r:embed="rId3"/>
          <a:stretch>
            <a:fillRect/>
          </a:stretch>
        </p:blipFill>
        <p:spPr>
          <a:xfrm>
            <a:off x="530921" y="2553631"/>
            <a:ext cx="1127043" cy="1070878"/>
          </a:xfrm>
          <a:prstGeom prst="rect">
            <a:avLst/>
          </a:prstGeom>
        </p:spPr>
      </p:pic>
      <p:pic>
        <p:nvPicPr>
          <p:cNvPr id="4" name="Picture 3"/>
          <p:cNvPicPr>
            <a:picLocks noChangeAspect="1"/>
          </p:cNvPicPr>
          <p:nvPr/>
        </p:nvPicPr>
        <p:blipFill>
          <a:blip r:embed="rId4"/>
          <a:stretch>
            <a:fillRect/>
          </a:stretch>
        </p:blipFill>
        <p:spPr>
          <a:xfrm>
            <a:off x="2657699" y="2508699"/>
            <a:ext cx="1040923" cy="1044668"/>
          </a:xfrm>
          <a:prstGeom prst="rect">
            <a:avLst/>
          </a:prstGeom>
        </p:spPr>
      </p:pic>
      <p:pic>
        <p:nvPicPr>
          <p:cNvPr id="5" name="Picture 4"/>
          <p:cNvPicPr>
            <a:picLocks noChangeAspect="1"/>
          </p:cNvPicPr>
          <p:nvPr/>
        </p:nvPicPr>
        <p:blipFill>
          <a:blip r:embed="rId5"/>
          <a:stretch>
            <a:fillRect/>
          </a:stretch>
        </p:blipFill>
        <p:spPr>
          <a:xfrm>
            <a:off x="4784477" y="2546143"/>
            <a:ext cx="1093344" cy="1037179"/>
          </a:xfrm>
          <a:prstGeom prst="rect">
            <a:avLst/>
          </a:prstGeom>
        </p:spPr>
      </p:pic>
      <p:pic>
        <p:nvPicPr>
          <p:cNvPr id="6" name="Picture 5"/>
          <p:cNvPicPr>
            <a:picLocks noChangeAspect="1"/>
          </p:cNvPicPr>
          <p:nvPr/>
        </p:nvPicPr>
        <p:blipFill>
          <a:blip r:embed="rId6"/>
          <a:stretch>
            <a:fillRect/>
          </a:stretch>
        </p:blipFill>
        <p:spPr>
          <a:xfrm>
            <a:off x="7135915" y="2542398"/>
            <a:ext cx="1048412" cy="1018457"/>
          </a:xfrm>
          <a:prstGeom prst="rect">
            <a:avLst/>
          </a:prstGeom>
        </p:spPr>
      </p:pic>
      <p:pic>
        <p:nvPicPr>
          <p:cNvPr id="7" name="Picture 6"/>
          <p:cNvPicPr>
            <a:picLocks noChangeAspect="1"/>
          </p:cNvPicPr>
          <p:nvPr/>
        </p:nvPicPr>
        <p:blipFill>
          <a:blip r:embed="rId7"/>
          <a:stretch>
            <a:fillRect/>
          </a:stretch>
        </p:blipFill>
        <p:spPr>
          <a:xfrm>
            <a:off x="250096" y="5770009"/>
            <a:ext cx="834985" cy="842474"/>
          </a:xfrm>
          <a:prstGeom prst="rect">
            <a:avLst/>
          </a:prstGeom>
        </p:spPr>
      </p:pic>
      <p:pic>
        <p:nvPicPr>
          <p:cNvPr id="8" name="Picture 7"/>
          <p:cNvPicPr>
            <a:picLocks noChangeAspect="1"/>
          </p:cNvPicPr>
          <p:nvPr/>
        </p:nvPicPr>
        <p:blipFill>
          <a:blip r:embed="rId8"/>
          <a:stretch>
            <a:fillRect/>
          </a:stretch>
        </p:blipFill>
        <p:spPr>
          <a:xfrm>
            <a:off x="4732057" y="5799963"/>
            <a:ext cx="894895" cy="786309"/>
          </a:xfrm>
          <a:prstGeom prst="rect">
            <a:avLst/>
          </a:prstGeom>
        </p:spPr>
      </p:pic>
      <p:sp>
        <p:nvSpPr>
          <p:cNvPr id="9" name="Rectangle 8"/>
          <p:cNvSpPr/>
          <p:nvPr/>
        </p:nvSpPr>
        <p:spPr>
          <a:xfrm>
            <a:off x="77857" y="187216"/>
            <a:ext cx="5972203" cy="808775"/>
          </a:xfrm>
          <a:prstGeom prst="rect">
            <a:avLst/>
          </a:prstGeom>
        </p:spPr>
        <p:txBody>
          <a:bodyPr lIns="0" tIns="0" rIns="0" bIns="0">
            <a:noAutofit/>
          </a:bodyPr>
          <a:lstStyle/>
          <a:p>
            <a:pPr defTabSz="855604">
              <a:lnSpc>
                <a:spcPts val="4042"/>
              </a:lnSpc>
            </a:pPr>
            <a:r>
              <a:rPr lang="en-US" sz="3649" b="1">
                <a:solidFill>
                  <a:srgbClr val="067297"/>
                </a:solidFill>
                <a:latin typeface="Times New Roman"/>
              </a:rPr>
              <a:t>Leading Innovative Research</a:t>
            </a:r>
          </a:p>
          <a:p>
            <a:pPr defTabSz="855604">
              <a:lnSpc>
                <a:spcPts val="2489"/>
              </a:lnSpc>
            </a:pPr>
            <a:r>
              <a:rPr lang="en-US" sz="2246">
                <a:solidFill>
                  <a:srgbClr val="067297"/>
                </a:solidFill>
                <a:latin typeface="Times New Roman"/>
              </a:rPr>
              <a:t>3,000 annual publications</a:t>
            </a:r>
          </a:p>
        </p:txBody>
      </p:sp>
      <p:sp>
        <p:nvSpPr>
          <p:cNvPr id="10" name="Rectangle 9"/>
          <p:cNvSpPr/>
          <p:nvPr/>
        </p:nvSpPr>
        <p:spPr>
          <a:xfrm>
            <a:off x="942705" y="3766794"/>
            <a:ext cx="406751" cy="490506"/>
          </a:xfrm>
          <a:prstGeom prst="rect">
            <a:avLst/>
          </a:prstGeom>
          <a:solidFill>
            <a:srgbClr val="013088"/>
          </a:solidFill>
        </p:spPr>
        <p:txBody>
          <a:bodyPr wrap="none" lIns="0" tIns="0" rIns="0" bIns="0">
            <a:noAutofit/>
          </a:bodyPr>
          <a:lstStyle/>
          <a:p>
            <a:pPr algn="just" defTabSz="855604"/>
            <a:r>
              <a:rPr lang="en-US" sz="3836" b="1" dirty="0">
                <a:solidFill>
                  <a:srgbClr val="FFFFFF"/>
                </a:solidFill>
                <a:latin typeface="Times New Roman"/>
              </a:rPr>
              <a:t> 2</a:t>
            </a:r>
          </a:p>
        </p:txBody>
      </p:sp>
      <p:sp>
        <p:nvSpPr>
          <p:cNvPr id="11" name="Rectangle 10"/>
          <p:cNvSpPr/>
          <p:nvPr/>
        </p:nvSpPr>
        <p:spPr>
          <a:xfrm>
            <a:off x="339960" y="4313465"/>
            <a:ext cx="1601345" cy="868684"/>
          </a:xfrm>
          <a:prstGeom prst="rect">
            <a:avLst/>
          </a:prstGeom>
          <a:solidFill>
            <a:srgbClr val="013088"/>
          </a:solidFill>
        </p:spPr>
        <p:txBody>
          <a:bodyPr lIns="0" tIns="0" rIns="0" bIns="0">
            <a:noAutofit/>
          </a:bodyPr>
          <a:lstStyle/>
          <a:p>
            <a:pPr algn="ctr" defTabSz="855604">
              <a:lnSpc>
                <a:spcPts val="2093"/>
              </a:lnSpc>
            </a:pPr>
            <a:r>
              <a:rPr lang="en-US" sz="1497" b="1" spc="281">
                <a:solidFill>
                  <a:srgbClr val="FFFFFF"/>
                </a:solidFill>
                <a:latin typeface="Times New Roman"/>
              </a:rPr>
              <a:t>NOBEL PRIZE WINNERS</a:t>
            </a:r>
          </a:p>
        </p:txBody>
      </p:sp>
      <p:sp>
        <p:nvSpPr>
          <p:cNvPr id="12" name="Rectangle 11"/>
          <p:cNvSpPr/>
          <p:nvPr/>
        </p:nvSpPr>
        <p:spPr>
          <a:xfrm>
            <a:off x="2410573" y="3766794"/>
            <a:ext cx="1508965" cy="490506"/>
          </a:xfrm>
          <a:prstGeom prst="rect">
            <a:avLst/>
          </a:prstGeom>
          <a:solidFill>
            <a:srgbClr val="013088"/>
          </a:solidFill>
        </p:spPr>
        <p:txBody>
          <a:bodyPr wrap="none" lIns="0" tIns="0" rIns="0" bIns="0">
            <a:noAutofit/>
          </a:bodyPr>
          <a:lstStyle/>
          <a:p>
            <a:pPr marL="641703" defTabSz="855604">
              <a:lnSpc>
                <a:spcPts val="4248"/>
              </a:lnSpc>
            </a:pPr>
            <a:r>
              <a:rPr lang="en-US" sz="3836" b="1" dirty="0">
                <a:solidFill>
                  <a:srgbClr val="FFFFFF"/>
                </a:solidFill>
                <a:latin typeface="Times New Roman"/>
              </a:rPr>
              <a:t>8</a:t>
            </a:r>
          </a:p>
        </p:txBody>
      </p:sp>
      <p:sp>
        <p:nvSpPr>
          <p:cNvPr id="13" name="Rectangle 12"/>
          <p:cNvSpPr/>
          <p:nvPr/>
        </p:nvSpPr>
        <p:spPr>
          <a:xfrm>
            <a:off x="2410573" y="4337804"/>
            <a:ext cx="1508965" cy="1215033"/>
          </a:xfrm>
          <a:prstGeom prst="rect">
            <a:avLst/>
          </a:prstGeom>
          <a:solidFill>
            <a:srgbClr val="013088"/>
          </a:solidFill>
        </p:spPr>
        <p:txBody>
          <a:bodyPr lIns="0" tIns="0" rIns="0" bIns="0">
            <a:noAutofit/>
          </a:bodyPr>
          <a:lstStyle/>
          <a:p>
            <a:pPr algn="ctr" defTabSz="855604">
              <a:lnSpc>
                <a:spcPts val="2108"/>
              </a:lnSpc>
            </a:pPr>
            <a:r>
              <a:rPr lang="en-US" sz="1497" b="1" spc="281" dirty="0">
                <a:solidFill>
                  <a:srgbClr val="FFFFFF"/>
                </a:solidFill>
                <a:latin typeface="Times New Roman"/>
              </a:rPr>
              <a:t>NATIONAL ACADEMY OF SCIENCES</a:t>
            </a:r>
          </a:p>
        </p:txBody>
      </p:sp>
      <p:sp>
        <p:nvSpPr>
          <p:cNvPr id="14" name="Rectangle 13"/>
          <p:cNvSpPr/>
          <p:nvPr/>
        </p:nvSpPr>
        <p:spPr>
          <a:xfrm>
            <a:off x="5147677" y="3748072"/>
            <a:ext cx="509229" cy="490506"/>
          </a:xfrm>
          <a:prstGeom prst="rect">
            <a:avLst/>
          </a:prstGeom>
          <a:solidFill>
            <a:srgbClr val="013088"/>
          </a:solidFill>
        </p:spPr>
        <p:txBody>
          <a:bodyPr wrap="none" lIns="0" tIns="0" rIns="0" bIns="0">
            <a:noAutofit/>
          </a:bodyPr>
          <a:lstStyle/>
          <a:p>
            <a:pPr defTabSz="855604">
              <a:lnSpc>
                <a:spcPts val="4248"/>
              </a:lnSpc>
            </a:pPr>
            <a:r>
              <a:rPr lang="en-US" sz="3836" b="1" dirty="0">
                <a:solidFill>
                  <a:srgbClr val="FFFFFF"/>
                </a:solidFill>
                <a:latin typeface="Times New Roman"/>
              </a:rPr>
              <a:t>14</a:t>
            </a:r>
          </a:p>
        </p:txBody>
      </p:sp>
      <p:sp>
        <p:nvSpPr>
          <p:cNvPr id="15" name="Rectangle 14"/>
          <p:cNvSpPr/>
          <p:nvPr/>
        </p:nvSpPr>
        <p:spPr>
          <a:xfrm>
            <a:off x="4601004" y="4302233"/>
            <a:ext cx="1713614" cy="786309"/>
          </a:xfrm>
          <a:prstGeom prst="rect">
            <a:avLst/>
          </a:prstGeom>
          <a:solidFill>
            <a:srgbClr val="013088"/>
          </a:solidFill>
        </p:spPr>
        <p:txBody>
          <a:bodyPr lIns="0" tIns="0" rIns="0" bIns="0">
            <a:noAutofit/>
          </a:bodyPr>
          <a:lstStyle/>
          <a:p>
            <a:pPr algn="ctr" defTabSz="855604">
              <a:lnSpc>
                <a:spcPts val="2123"/>
              </a:lnSpc>
            </a:pPr>
            <a:r>
              <a:rPr lang="en-US" sz="1497" b="1" spc="281" dirty="0">
                <a:solidFill>
                  <a:srgbClr val="FFFFFF"/>
                </a:solidFill>
                <a:latin typeface="Times New Roman"/>
              </a:rPr>
              <a:t>INSTITUTE OF MEDICINE</a:t>
            </a:r>
          </a:p>
        </p:txBody>
      </p:sp>
      <p:sp>
        <p:nvSpPr>
          <p:cNvPr id="16" name="Rectangle 15"/>
          <p:cNvSpPr/>
          <p:nvPr/>
        </p:nvSpPr>
        <p:spPr>
          <a:xfrm>
            <a:off x="7240328" y="3706885"/>
            <a:ext cx="813501" cy="535438"/>
          </a:xfrm>
          <a:prstGeom prst="rect">
            <a:avLst/>
          </a:prstGeom>
          <a:solidFill>
            <a:srgbClr val="013088"/>
          </a:solidFill>
        </p:spPr>
        <p:txBody>
          <a:bodyPr wrap="none" lIns="0" tIns="0" rIns="0" bIns="0">
            <a:noAutofit/>
          </a:bodyPr>
          <a:lstStyle/>
          <a:p>
            <a:pPr defTabSz="855604">
              <a:lnSpc>
                <a:spcPts val="4248"/>
              </a:lnSpc>
            </a:pPr>
            <a:r>
              <a:rPr lang="en-US" sz="3836" b="1" dirty="0">
                <a:solidFill>
                  <a:srgbClr val="FFFFFF"/>
                </a:solidFill>
                <a:latin typeface="Times New Roman"/>
              </a:rPr>
              <a:t> 28</a:t>
            </a:r>
          </a:p>
        </p:txBody>
      </p:sp>
      <p:sp>
        <p:nvSpPr>
          <p:cNvPr id="17" name="Rectangle 16"/>
          <p:cNvSpPr/>
          <p:nvPr/>
        </p:nvSpPr>
        <p:spPr>
          <a:xfrm>
            <a:off x="6727783" y="4257300"/>
            <a:ext cx="2076258" cy="1395131"/>
          </a:xfrm>
          <a:prstGeom prst="rect">
            <a:avLst/>
          </a:prstGeom>
          <a:solidFill>
            <a:srgbClr val="013088"/>
          </a:solidFill>
        </p:spPr>
        <p:txBody>
          <a:bodyPr lIns="0" tIns="0" rIns="0" bIns="0">
            <a:noAutofit/>
          </a:bodyPr>
          <a:lstStyle/>
          <a:p>
            <a:pPr algn="ctr" defTabSz="855604">
              <a:lnSpc>
                <a:spcPts val="2108"/>
              </a:lnSpc>
            </a:pPr>
            <a:r>
              <a:rPr lang="en-US" sz="1497" b="1" spc="281" dirty="0">
                <a:solidFill>
                  <a:srgbClr val="FFFFFF"/>
                </a:solidFill>
                <a:latin typeface="Times New Roman"/>
              </a:rPr>
              <a:t>AMERICAN SOCIETY FOR CLINICAL INVESTIGATION</a:t>
            </a:r>
          </a:p>
        </p:txBody>
      </p:sp>
      <p:sp>
        <p:nvSpPr>
          <p:cNvPr id="18" name="Rectangle 17"/>
          <p:cNvSpPr/>
          <p:nvPr/>
        </p:nvSpPr>
        <p:spPr>
          <a:xfrm>
            <a:off x="1227366" y="6047090"/>
            <a:ext cx="3235099" cy="307034"/>
          </a:xfrm>
          <a:prstGeom prst="rect">
            <a:avLst/>
          </a:prstGeom>
          <a:solidFill>
            <a:srgbClr val="E4E8E6"/>
          </a:solidFill>
        </p:spPr>
        <p:txBody>
          <a:bodyPr wrap="none" lIns="0" tIns="0" rIns="0" bIns="0">
            <a:noAutofit/>
          </a:bodyPr>
          <a:lstStyle/>
          <a:p>
            <a:pPr defTabSz="855604">
              <a:lnSpc>
                <a:spcPts val="2489"/>
              </a:lnSpc>
            </a:pPr>
            <a:r>
              <a:rPr lang="en-US" sz="2246">
                <a:solidFill>
                  <a:srgbClr val="2A282B"/>
                </a:solidFill>
                <a:latin typeface="Times New Roman"/>
              </a:rPr>
              <a:t>472 Private Investigators</a:t>
            </a:r>
          </a:p>
        </p:txBody>
      </p:sp>
      <p:sp>
        <p:nvSpPr>
          <p:cNvPr id="19" name="Rectangle 18"/>
          <p:cNvSpPr/>
          <p:nvPr/>
        </p:nvSpPr>
        <p:spPr>
          <a:xfrm>
            <a:off x="5656906" y="6020879"/>
            <a:ext cx="3396106" cy="318268"/>
          </a:xfrm>
          <a:prstGeom prst="rect">
            <a:avLst/>
          </a:prstGeom>
          <a:solidFill>
            <a:srgbClr val="E4E8E6"/>
          </a:solidFill>
        </p:spPr>
        <p:txBody>
          <a:bodyPr wrap="none" lIns="0" tIns="0" rIns="0" bIns="0">
            <a:noAutofit/>
          </a:bodyPr>
          <a:lstStyle/>
          <a:p>
            <a:pPr defTabSz="855604">
              <a:lnSpc>
                <a:spcPts val="2489"/>
              </a:lnSpc>
            </a:pPr>
            <a:r>
              <a:rPr lang="en-US" sz="2246">
                <a:solidFill>
                  <a:srgbClr val="2A282B"/>
                </a:solidFill>
                <a:latin typeface="Times New Roman"/>
              </a:rPr>
              <a:t>1,400 Research Scientists</a:t>
            </a:r>
          </a:p>
        </p:txBody>
      </p:sp>
      <p:sp>
        <p:nvSpPr>
          <p:cNvPr id="20" name="Rectangle 19">
            <a:extLst>
              <a:ext uri="{FF2B5EF4-FFF2-40B4-BE49-F238E27FC236}">
                <a16:creationId xmlns:a16="http://schemas.microsoft.com/office/drawing/2014/main" id="{B2E998E5-0ABE-43FF-9236-44B1048FF985}"/>
              </a:ext>
            </a:extLst>
          </p:cNvPr>
          <p:cNvSpPr/>
          <p:nvPr/>
        </p:nvSpPr>
        <p:spPr>
          <a:xfrm>
            <a:off x="6994075" y="6465395"/>
            <a:ext cx="1809965" cy="294175"/>
          </a:xfrm>
          <a:prstGeom prst="rect">
            <a:avLst/>
          </a:prstGeom>
        </p:spPr>
        <p:txBody>
          <a:bodyPr lIns="0" tIns="0" rIns="0" bIns="0">
            <a:noAutofit/>
          </a:bodyPr>
          <a:lstStyle/>
          <a:p>
            <a:pPr defTabSz="855604">
              <a:lnSpc>
                <a:spcPts val="1151"/>
              </a:lnSpc>
            </a:pPr>
            <a:r>
              <a:rPr lang="en-US" sz="1029" b="1" dirty="0">
                <a:solidFill>
                  <a:srgbClr val="003588"/>
                </a:solidFill>
                <a:latin typeface="Arial"/>
              </a:rPr>
              <a:t>Boston </a:t>
            </a:r>
            <a:r>
              <a:rPr lang="en-US" sz="1029" b="1" dirty="0" err="1">
                <a:solidFill>
                  <a:srgbClr val="003588"/>
                </a:solidFill>
                <a:latin typeface="Arial"/>
              </a:rPr>
              <a:t>Childrens</a:t>
            </a:r>
            <a:r>
              <a:rPr lang="en-US" sz="1029" b="1" dirty="0">
                <a:solidFill>
                  <a:srgbClr val="003588"/>
                </a:solidFill>
                <a:latin typeface="Arial"/>
              </a:rPr>
              <a:t> Hospital</a:t>
            </a:r>
          </a:p>
          <a:p>
            <a:pPr defTabSz="855604">
              <a:lnSpc>
                <a:spcPts val="1039"/>
              </a:lnSpc>
            </a:pPr>
            <a:r>
              <a:rPr lang="en-US" sz="936" spc="47" dirty="0">
                <a:solidFill>
                  <a:srgbClr val="33BAEB"/>
                </a:solidFill>
                <a:latin typeface="Times New Roman"/>
              </a:rPr>
              <a:t>Until every child is well"</a:t>
            </a:r>
          </a:p>
        </p:txBody>
      </p:sp>
      <p:pic>
        <p:nvPicPr>
          <p:cNvPr id="21" name="Picture 20">
            <a:extLst>
              <a:ext uri="{FF2B5EF4-FFF2-40B4-BE49-F238E27FC236}">
                <a16:creationId xmlns:a16="http://schemas.microsoft.com/office/drawing/2014/main" id="{F0C7B11B-341D-4B1A-AEED-CB76121719F2}"/>
              </a:ext>
            </a:extLst>
          </p:cNvPr>
          <p:cNvPicPr>
            <a:picLocks noChangeAspect="1"/>
          </p:cNvPicPr>
          <p:nvPr/>
        </p:nvPicPr>
        <p:blipFill>
          <a:blip r:embed="rId9"/>
          <a:stretch>
            <a:fillRect/>
          </a:stretch>
        </p:blipFill>
        <p:spPr>
          <a:xfrm>
            <a:off x="6647347" y="6397258"/>
            <a:ext cx="303158" cy="37501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1.JPG"/>
          <p:cNvPicPr>
            <a:picLocks noChangeAspect="1"/>
          </p:cNvPicPr>
          <p:nvPr/>
        </p:nvPicPr>
        <p:blipFill>
          <a:blip r:embed="rId2" cstate="print"/>
          <a:stretch>
            <a:fillRect/>
          </a:stretch>
        </p:blipFill>
        <p:spPr>
          <a:xfrm>
            <a:off x="5300911" y="1400175"/>
            <a:ext cx="3043238" cy="4057650"/>
          </a:xfrm>
          <a:prstGeom prst="rect">
            <a:avLst/>
          </a:prstGeom>
        </p:spPr>
      </p:pic>
      <p:sp>
        <p:nvSpPr>
          <p:cNvPr id="11" name="Text Placeholder 2"/>
          <p:cNvSpPr txBox="1">
            <a:spLocks/>
          </p:cNvSpPr>
          <p:nvPr/>
        </p:nvSpPr>
        <p:spPr>
          <a:xfrm>
            <a:off x="377280" y="1068322"/>
            <a:ext cx="4752528" cy="5432256"/>
          </a:xfrm>
          <a:prstGeom prst="rect">
            <a:avLst/>
          </a:prstGeom>
        </p:spPr>
        <p:txBody>
          <a:bodyPr wrap="square">
            <a:spAutoFit/>
          </a:bodyPr>
          <a:lstStyle/>
          <a:p>
            <a:pPr defTabSz="685800">
              <a:tabLst>
                <a:tab pos="171450" algn="l"/>
              </a:tabLst>
              <a:defRPr/>
            </a:pPr>
            <a:r>
              <a:rPr lang="en-US" sz="1600" dirty="0">
                <a:solidFill>
                  <a:srgbClr val="171796"/>
                </a:solidFill>
                <a:latin typeface="Calibri"/>
                <a:ea typeface="Arial Unicode MS" pitchFamily="34" charset="-128"/>
              </a:rPr>
              <a:t>12-story Translational Research Center with </a:t>
            </a:r>
            <a:r>
              <a:rPr lang="en-US" sz="1600" dirty="0">
                <a:solidFill>
                  <a:srgbClr val="171796"/>
                </a:solidFill>
                <a:highlight>
                  <a:srgbClr val="FFFF00"/>
                </a:highlight>
                <a:latin typeface="Calibri"/>
                <a:ea typeface="Arial Unicode MS" pitchFamily="34" charset="-128"/>
              </a:rPr>
              <a:t>600,000 square feet</a:t>
            </a:r>
            <a:r>
              <a:rPr lang="en-US" sz="1600" dirty="0">
                <a:solidFill>
                  <a:srgbClr val="171796"/>
                </a:solidFill>
                <a:latin typeface="Calibri"/>
                <a:ea typeface="Arial Unicode MS" pitchFamily="34" charset="-128"/>
              </a:rPr>
              <a:t> of state-of-the-art, multidisciplinary research and ambulatory care, including:</a:t>
            </a:r>
          </a:p>
          <a:p>
            <a:pPr marL="85725" indent="-85725" defTabSz="685800">
              <a:buFont typeface="Wingdings" pitchFamily="2" charset="2"/>
              <a:buChar char="§"/>
              <a:tabLst>
                <a:tab pos="85725" algn="l"/>
              </a:tabLst>
              <a:defRPr/>
            </a:pPr>
            <a:r>
              <a:rPr lang="en-US" sz="1600" b="1" dirty="0">
                <a:solidFill>
                  <a:srgbClr val="171796"/>
                </a:solidFill>
                <a:latin typeface="Calibri"/>
                <a:ea typeface="Arial Unicode MS" pitchFamily="34" charset="-128"/>
              </a:rPr>
              <a:t>Wet and Dry Research </a:t>
            </a:r>
            <a:r>
              <a:rPr lang="en-US" sz="1600" dirty="0">
                <a:solidFill>
                  <a:srgbClr val="171796"/>
                </a:solidFill>
                <a:latin typeface="Calibri"/>
                <a:ea typeface="Arial Unicode MS" pitchFamily="34" charset="-128"/>
              </a:rPr>
              <a:t>– Eight floors with more than </a:t>
            </a:r>
            <a:r>
              <a:rPr lang="en-US" sz="1600" dirty="0">
                <a:solidFill>
                  <a:srgbClr val="171796"/>
                </a:solidFill>
                <a:highlight>
                  <a:srgbClr val="FFFF00"/>
                </a:highlight>
                <a:latin typeface="Calibri"/>
                <a:ea typeface="Arial Unicode MS" pitchFamily="34" charset="-128"/>
              </a:rPr>
              <a:t>670 lab benches</a:t>
            </a:r>
            <a:r>
              <a:rPr lang="en-US" sz="1600" dirty="0">
                <a:solidFill>
                  <a:srgbClr val="171796"/>
                </a:solidFill>
                <a:latin typeface="Calibri"/>
                <a:ea typeface="Arial Unicode MS" pitchFamily="34" charset="-128"/>
              </a:rPr>
              <a:t>, 550 write-up stations, 290 offices, 440 workstations, and vivarium for Neurology, Neurosurgery, Neuropathology, Nanotechnology, MSK, Rheumatology, Allergy, Immunology, Regenerative Medicine;</a:t>
            </a:r>
          </a:p>
          <a:p>
            <a:pPr marL="85725" indent="-85725" defTabSz="685800">
              <a:buFont typeface="Wingdings" pitchFamily="2" charset="2"/>
              <a:buChar char="§"/>
              <a:tabLst>
                <a:tab pos="85725" algn="l"/>
              </a:tabLst>
              <a:defRPr/>
            </a:pPr>
            <a:r>
              <a:rPr lang="en-US" sz="1600" b="1" dirty="0">
                <a:solidFill>
                  <a:srgbClr val="171796"/>
                </a:solidFill>
                <a:latin typeface="Calibri"/>
                <a:ea typeface="Arial Unicode MS" pitchFamily="34" charset="-128"/>
              </a:rPr>
              <a:t>Ambulatory Clinics for Neurosciences and Orthopaedics </a:t>
            </a:r>
            <a:r>
              <a:rPr lang="en-US" sz="1600" dirty="0">
                <a:solidFill>
                  <a:srgbClr val="171796"/>
                </a:solidFill>
                <a:latin typeface="Calibri"/>
                <a:ea typeface="Arial Unicode MS" pitchFamily="34" charset="-128"/>
              </a:rPr>
              <a:t>– Two floors with total of </a:t>
            </a:r>
            <a:r>
              <a:rPr lang="en-US" sz="1600" dirty="0">
                <a:solidFill>
                  <a:srgbClr val="171796"/>
                </a:solidFill>
                <a:highlight>
                  <a:srgbClr val="FFFF00"/>
                </a:highlight>
                <a:latin typeface="Calibri"/>
                <a:ea typeface="Arial Unicode MS" pitchFamily="34" charset="-128"/>
              </a:rPr>
              <a:t>77 exam rooms</a:t>
            </a:r>
            <a:r>
              <a:rPr lang="en-US" sz="1600" dirty="0">
                <a:solidFill>
                  <a:srgbClr val="171796"/>
                </a:solidFill>
                <a:latin typeface="Calibri"/>
                <a:ea typeface="Arial Unicode MS" pitchFamily="34" charset="-128"/>
              </a:rPr>
              <a:t>, numerous consult rooms, bone and joint imaging, clinical research enrollment rooms and workstations; </a:t>
            </a:r>
          </a:p>
          <a:p>
            <a:pPr marL="85725" indent="-85725" defTabSz="685800">
              <a:buFont typeface="Wingdings" pitchFamily="2" charset="2"/>
              <a:buChar char="§"/>
              <a:tabLst>
                <a:tab pos="85725" algn="l"/>
              </a:tabLst>
              <a:defRPr/>
            </a:pPr>
            <a:r>
              <a:rPr lang="en-US" sz="1600" b="1" dirty="0">
                <a:solidFill>
                  <a:srgbClr val="171796"/>
                </a:solidFill>
                <a:latin typeface="Calibri"/>
                <a:ea typeface="Arial Unicode MS" pitchFamily="34" charset="-128"/>
              </a:rPr>
              <a:t>Clinical Support </a:t>
            </a:r>
            <a:r>
              <a:rPr lang="en-US" sz="1600" dirty="0">
                <a:solidFill>
                  <a:srgbClr val="171796"/>
                </a:solidFill>
                <a:latin typeface="Calibri"/>
                <a:ea typeface="Arial Unicode MS" pitchFamily="34" charset="-128"/>
              </a:rPr>
              <a:t>– Phlebotomy, Pharmacy, Infusion Suite, and Neurodiagnostic Testing;</a:t>
            </a:r>
          </a:p>
          <a:p>
            <a:pPr marL="85725" indent="-85725" defTabSz="685800">
              <a:buFont typeface="Wingdings" pitchFamily="2" charset="2"/>
              <a:buChar char="§"/>
              <a:tabLst>
                <a:tab pos="85725" algn="l"/>
              </a:tabLst>
            </a:pPr>
            <a:r>
              <a:rPr lang="en-US" sz="1600" b="1" dirty="0">
                <a:solidFill>
                  <a:srgbClr val="171796"/>
                </a:solidFill>
                <a:latin typeface="Calibri"/>
                <a:ea typeface="Arial Unicode MS" pitchFamily="34" charset="-128"/>
              </a:rPr>
              <a:t>Advanced Imaging </a:t>
            </a:r>
            <a:r>
              <a:rPr lang="en-US" sz="1600" dirty="0">
                <a:solidFill>
                  <a:srgbClr val="171796"/>
                </a:solidFill>
                <a:latin typeface="Calibri"/>
                <a:ea typeface="Arial Unicode MS" pitchFamily="34" charset="-128"/>
              </a:rPr>
              <a:t>– </a:t>
            </a:r>
            <a:r>
              <a:rPr lang="en-US" sz="1600" dirty="0">
                <a:solidFill>
                  <a:srgbClr val="171796"/>
                </a:solidFill>
                <a:highlight>
                  <a:srgbClr val="FFFF00"/>
                </a:highlight>
                <a:latin typeface="Calibri"/>
                <a:ea typeface="Arial Unicode MS" pitchFamily="34" charset="-128"/>
              </a:rPr>
              <a:t>Two </a:t>
            </a:r>
            <a:r>
              <a:rPr lang="en-US" sz="1600" dirty="0">
                <a:solidFill>
                  <a:srgbClr val="171796"/>
                </a:solidFill>
                <a:highlight>
                  <a:srgbClr val="FFFF00"/>
                </a:highlight>
                <a:latin typeface="Calibri"/>
                <a:ea typeface="Calibri" pitchFamily="34" charset="0"/>
                <a:cs typeface="Arial" pitchFamily="34" charset="0"/>
              </a:rPr>
              <a:t>3T MRIs, one 1.5T MRI and a CT for clinical use; a 3T fMRI and a new generation 7T MRI for research;</a:t>
            </a:r>
            <a:endParaRPr lang="en-US" sz="1600" dirty="0">
              <a:solidFill>
                <a:srgbClr val="171796"/>
              </a:solidFill>
              <a:highlight>
                <a:srgbClr val="FFFF00"/>
              </a:highlight>
              <a:latin typeface="Calibri"/>
              <a:ea typeface="Arial Unicode MS" pitchFamily="34" charset="-128"/>
            </a:endParaRPr>
          </a:p>
          <a:p>
            <a:pPr marL="85725" indent="-85725" defTabSz="685800">
              <a:buFont typeface="Wingdings" pitchFamily="2" charset="2"/>
              <a:buChar char="§"/>
              <a:tabLst>
                <a:tab pos="85725" algn="l"/>
              </a:tabLst>
              <a:defRPr/>
            </a:pPr>
            <a:r>
              <a:rPr lang="en-US" sz="1600" b="1" dirty="0">
                <a:solidFill>
                  <a:srgbClr val="171796"/>
                </a:solidFill>
                <a:latin typeface="Calibri"/>
                <a:ea typeface="Arial Unicode MS" pitchFamily="34" charset="-128"/>
              </a:rPr>
              <a:t>Clinical Research Hub </a:t>
            </a:r>
            <a:r>
              <a:rPr lang="en-US" sz="1600" dirty="0">
                <a:solidFill>
                  <a:srgbClr val="171796"/>
                </a:solidFill>
                <a:latin typeface="Calibri"/>
                <a:ea typeface="Arial Unicode MS" pitchFamily="34" charset="-128"/>
              </a:rPr>
              <a:t>– Enrollment and consent rooms, touchdown stations for clinical researchers.</a:t>
            </a:r>
          </a:p>
          <a:p>
            <a:pPr defTabSz="685800">
              <a:spcAft>
                <a:spcPts val="450"/>
              </a:spcAft>
              <a:buFont typeface="Wingdings" pitchFamily="2" charset="2"/>
              <a:buChar char="§"/>
              <a:tabLst>
                <a:tab pos="171450" algn="l"/>
              </a:tabLst>
              <a:defRPr/>
            </a:pPr>
            <a:endParaRPr lang="en-US" sz="1200" b="1" dirty="0">
              <a:solidFill>
                <a:srgbClr val="171796"/>
              </a:solidFill>
              <a:latin typeface="Calibri"/>
            </a:endParaRPr>
          </a:p>
        </p:txBody>
      </p:sp>
      <p:sp>
        <p:nvSpPr>
          <p:cNvPr id="5" name="Text Placeholder 18"/>
          <p:cNvSpPr txBox="1">
            <a:spLocks/>
          </p:cNvSpPr>
          <p:nvPr/>
        </p:nvSpPr>
        <p:spPr>
          <a:xfrm>
            <a:off x="395536" y="188640"/>
            <a:ext cx="6426994" cy="508397"/>
          </a:xfrm>
          <a:prstGeom prst="rect">
            <a:avLst/>
          </a:prstGeom>
        </p:spPr>
        <p:txBody>
          <a:bodyPr/>
          <a:lstStyle/>
          <a:p>
            <a:pPr defTabSz="685800">
              <a:defRPr/>
            </a:pPr>
            <a:r>
              <a:rPr lang="en-US" sz="2800" dirty="0">
                <a:solidFill>
                  <a:prstClr val="white"/>
                </a:solidFill>
                <a:latin typeface="Calibri" pitchFamily="1" charset="0"/>
                <a:ea typeface="ＭＳ Ｐゴシック" pitchFamily="1" charset="-128"/>
                <a:cs typeface="ＭＳ Ｐゴシック" pitchFamily="1" charset="-128"/>
              </a:rPr>
              <a:t>Brigham Building for the Future</a:t>
            </a:r>
          </a:p>
        </p:txBody>
      </p:sp>
    </p:spTree>
    <p:extLst>
      <p:ext uri="{BB962C8B-B14F-4D97-AF65-F5344CB8AC3E}">
        <p14:creationId xmlns:p14="http://schemas.microsoft.com/office/powerpoint/2010/main" val="1706779034"/>
      </p:ext>
    </p:extLst>
  </p:cSld>
  <p:clrMapOvr>
    <a:masterClrMapping/>
  </p:clrMapOvr>
  <p:transition spd="med" advTm="20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b="1">
                <a:solidFill>
                  <a:srgbClr val="FFFFFF"/>
                </a:solidFill>
              </a:rPr>
              <a:t>What can I expect? </a:t>
            </a:r>
          </a:p>
        </p:txBody>
      </p:sp>
      <p:sp>
        <p:nvSpPr>
          <p:cNvPr id="3" name="Tijdelijke aanduiding voor inhoud 2"/>
          <p:cNvSpPr>
            <a:spLocks noGrp="1"/>
          </p:cNvSpPr>
          <p:nvPr>
            <p:ph idx="1"/>
          </p:nvPr>
        </p:nvSpPr>
        <p:spPr>
          <a:xfrm>
            <a:off x="1158208" y="1645723"/>
            <a:ext cx="6858000" cy="420001"/>
          </a:xfrm>
        </p:spPr>
        <p:txBody>
          <a:bodyPr vert="horz" lIns="91440" tIns="45720" rIns="91440" bIns="45720" rtlCol="0">
            <a:normAutofit/>
          </a:bodyPr>
          <a:lstStyle/>
          <a:p>
            <a:pPr marL="0" indent="0" algn="ctr">
              <a:lnSpc>
                <a:spcPct val="90000"/>
              </a:lnSpc>
              <a:spcBef>
                <a:spcPts val="1000"/>
              </a:spcBef>
              <a:buNone/>
            </a:pPr>
            <a:r>
              <a:rPr lang="en-US" sz="1700">
                <a:solidFill>
                  <a:srgbClr val="BB9058"/>
                </a:solidFill>
                <a:hlinkClick r:id="rId3" action="ppaction://hlinkfile"/>
              </a:rPr>
              <a:t>MediGuide MSO &amp; ROI Recent Case Study .pdf</a:t>
            </a:r>
            <a:endParaRPr lang="en-US" sz="1700">
              <a:solidFill>
                <a:srgbClr val="BB9058"/>
              </a:solidFill>
            </a:endParaRP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4"/>
          <a:stretch>
            <a:fillRect/>
          </a:stretch>
        </p:blipFill>
        <p:spPr>
          <a:xfrm>
            <a:off x="339852" y="2426818"/>
            <a:ext cx="3909583"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3804" y="2967883"/>
            <a:ext cx="4091938" cy="2915507"/>
          </a:xfrm>
          <a:prstGeom prst="rect">
            <a:avLst/>
          </a:prstGeom>
        </p:spPr>
      </p:pic>
      <p:sp>
        <p:nvSpPr>
          <p:cNvPr id="5" name="Tijdelijke aanduiding voor dianummer 4"/>
          <p:cNvSpPr>
            <a:spLocks noGrp="1"/>
          </p:cNvSpPr>
          <p:nvPr>
            <p:ph type="sldNum" sz="quarter" idx="12"/>
          </p:nvPr>
        </p:nvSpPr>
        <p:spPr>
          <a:xfrm>
            <a:off x="6452507" y="6522430"/>
            <a:ext cx="2057400" cy="347472"/>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9F7AAD5-295F-4BB6-8198-54A932600509}" type="slidenum">
              <a:rPr kumimoji="0" 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7403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466396"/>
            <a:ext cx="1885240" cy="1346980"/>
          </a:xfrm>
          <a:prstGeom prst="rect">
            <a:avLst/>
          </a:prstGeom>
        </p:spPr>
      </p:pic>
      <p:sp>
        <p:nvSpPr>
          <p:cNvPr id="2" name="Titel 1"/>
          <p:cNvSpPr>
            <a:spLocks noGrp="1"/>
          </p:cNvSpPr>
          <p:nvPr>
            <p:ph type="title"/>
          </p:nvPr>
        </p:nvSpPr>
        <p:spPr>
          <a:xfrm>
            <a:off x="457200" y="188640"/>
            <a:ext cx="8229600" cy="1143000"/>
          </a:xfrm>
        </p:spPr>
        <p:txBody>
          <a:bodyPr/>
          <a:lstStyle/>
          <a:p>
            <a:r>
              <a:rPr lang="en-US" b="1" dirty="0">
                <a:solidFill>
                  <a:schemeClr val="tx2">
                    <a:lumMod val="75000"/>
                  </a:schemeClr>
                </a:solidFill>
              </a:rPr>
              <a:t>What can I expect? </a:t>
            </a:r>
          </a:p>
        </p:txBody>
      </p:sp>
      <p:sp>
        <p:nvSpPr>
          <p:cNvPr id="4" name="Tijdelijke aanduiding voor inhoud 3"/>
          <p:cNvSpPr>
            <a:spLocks noGrp="1"/>
          </p:cNvSpPr>
          <p:nvPr>
            <p:ph sz="half" idx="1"/>
          </p:nvPr>
        </p:nvSpPr>
        <p:spPr>
          <a:xfrm>
            <a:off x="323528" y="1124744"/>
            <a:ext cx="4546848" cy="4669979"/>
          </a:xfrm>
        </p:spPr>
        <p:txBody>
          <a:bodyPr>
            <a:noAutofit/>
          </a:bodyPr>
          <a:lstStyle/>
          <a:p>
            <a:pPr marL="0" indent="0">
              <a:buNone/>
            </a:pPr>
            <a:r>
              <a:rPr lang="en-US" sz="1600" b="1" i="1" dirty="0">
                <a:solidFill>
                  <a:schemeClr val="tx2">
                    <a:lumMod val="75000"/>
                  </a:schemeClr>
                </a:solidFill>
              </a:rPr>
              <a:t>My MediGuide Casebook</a:t>
            </a:r>
            <a:r>
              <a:rPr lang="en-US" sz="1600" dirty="0">
                <a:solidFill>
                  <a:schemeClr val="tx2">
                    <a:lumMod val="75000"/>
                  </a:schemeClr>
                </a:solidFill>
              </a:rPr>
              <a:t> consists of the following items;</a:t>
            </a:r>
            <a:br>
              <a:rPr lang="en-US" sz="1600" dirty="0">
                <a:solidFill>
                  <a:schemeClr val="tx2">
                    <a:lumMod val="75000"/>
                  </a:schemeClr>
                </a:solidFill>
              </a:rPr>
            </a:br>
            <a:r>
              <a:rPr lang="en-US" sz="1600" dirty="0">
                <a:solidFill>
                  <a:schemeClr val="tx2">
                    <a:lumMod val="75000"/>
                  </a:schemeClr>
                </a:solidFill>
              </a:rPr>
              <a:t>  </a:t>
            </a:r>
          </a:p>
          <a:p>
            <a:pPr>
              <a:buFont typeface="Wingdings" panose="05000000000000000000" pitchFamily="2" charset="2"/>
              <a:buChar char="ü"/>
            </a:pPr>
            <a:r>
              <a:rPr lang="en-US" sz="1600" dirty="0">
                <a:solidFill>
                  <a:schemeClr val="tx2">
                    <a:lumMod val="75000"/>
                  </a:schemeClr>
                </a:solidFill>
              </a:rPr>
              <a:t>The member’s Medical Second Opinion (original and translated version if necessary)</a:t>
            </a:r>
          </a:p>
          <a:p>
            <a:pPr>
              <a:buFont typeface="Wingdings" panose="05000000000000000000" pitchFamily="2" charset="2"/>
              <a:buChar char="ü"/>
            </a:pPr>
            <a:r>
              <a:rPr lang="en-US" sz="1600" dirty="0">
                <a:solidFill>
                  <a:schemeClr val="tx2">
                    <a:lumMod val="75000"/>
                  </a:schemeClr>
                </a:solidFill>
              </a:rPr>
              <a:t>The member’s Medical Records</a:t>
            </a:r>
          </a:p>
          <a:p>
            <a:pPr>
              <a:buFont typeface="Wingdings" panose="05000000000000000000" pitchFamily="2" charset="2"/>
              <a:buChar char="ü"/>
            </a:pPr>
            <a:r>
              <a:rPr lang="en-US" sz="1600" dirty="0">
                <a:solidFill>
                  <a:schemeClr val="tx2">
                    <a:lumMod val="75000"/>
                  </a:schemeClr>
                </a:solidFill>
              </a:rPr>
              <a:t>Medical center and expert physician biographies</a:t>
            </a:r>
          </a:p>
          <a:p>
            <a:pPr>
              <a:buFont typeface="Wingdings" panose="05000000000000000000" pitchFamily="2" charset="2"/>
              <a:buChar char="ü"/>
            </a:pPr>
            <a:r>
              <a:rPr lang="en-US" sz="1600" dirty="0">
                <a:solidFill>
                  <a:schemeClr val="tx2">
                    <a:lumMod val="75000"/>
                  </a:schemeClr>
                </a:solidFill>
              </a:rPr>
              <a:t>Related journal articles referenced by the expert physician(s), and</a:t>
            </a:r>
          </a:p>
          <a:p>
            <a:pPr>
              <a:buFont typeface="Wingdings" panose="05000000000000000000" pitchFamily="2" charset="2"/>
              <a:buChar char="ü"/>
            </a:pPr>
            <a:r>
              <a:rPr lang="en-US" sz="1600" dirty="0">
                <a:solidFill>
                  <a:schemeClr val="tx2">
                    <a:lumMod val="75000"/>
                  </a:schemeClr>
                </a:solidFill>
              </a:rPr>
              <a:t>Contact information for MediGuide. </a:t>
            </a:r>
          </a:p>
          <a:p>
            <a:pPr marL="0" indent="0">
              <a:buNone/>
            </a:pPr>
            <a:br>
              <a:rPr lang="en-US" sz="1600" dirty="0">
                <a:solidFill>
                  <a:schemeClr val="tx2">
                    <a:lumMod val="75000"/>
                  </a:schemeClr>
                </a:solidFill>
              </a:rPr>
            </a:br>
            <a:r>
              <a:rPr lang="en-US" sz="1600" dirty="0">
                <a:solidFill>
                  <a:schemeClr val="tx2">
                    <a:lumMod val="75000"/>
                  </a:schemeClr>
                </a:solidFill>
              </a:rPr>
              <a:t>The file will also include a USB flash drive containing all of the member’s medical records collected by MediGuide during the MSO process.  </a:t>
            </a:r>
          </a:p>
          <a:p>
            <a:pPr marL="0" indent="0">
              <a:buNone/>
            </a:pPr>
            <a:r>
              <a:rPr lang="en-US" sz="1600" dirty="0">
                <a:solidFill>
                  <a:schemeClr val="tx2">
                    <a:lumMod val="75000"/>
                  </a:schemeClr>
                </a:solidFill>
              </a:rPr>
              <a:t>The review packet will be sent to our members within one week of the conclusion of their case. </a:t>
            </a:r>
            <a:br>
              <a:rPr lang="en-US" sz="1600" dirty="0">
                <a:solidFill>
                  <a:schemeClr val="tx2">
                    <a:lumMod val="75000"/>
                  </a:schemeClr>
                </a:solidFill>
              </a:rPr>
            </a:br>
            <a:endParaRPr lang="en-US" sz="1600" dirty="0">
              <a:solidFill>
                <a:schemeClr val="tx2">
                  <a:lumMod val="75000"/>
                </a:schemeClr>
              </a:solidFill>
            </a:endParaRPr>
          </a:p>
        </p:txBody>
      </p:sp>
      <p:sp>
        <p:nvSpPr>
          <p:cNvPr id="5" name="Tijdelijke aanduiding voor dianummer 4"/>
          <p:cNvSpPr>
            <a:spLocks noGrp="1"/>
          </p:cNvSpPr>
          <p:nvPr>
            <p:ph type="sldNum" sz="quarter" idx="12"/>
          </p:nvPr>
        </p:nvSpPr>
        <p:spPr/>
        <p:txBody>
          <a:bodyPr/>
          <a:lstStyle/>
          <a:p>
            <a:fld id="{09F7AAD5-295F-4BB6-8198-54A932600509}" type="slidenum">
              <a:rPr lang="nl-BE" smtClean="0"/>
              <a:t>15</a:t>
            </a:fld>
            <a:endParaRPr lang="nl-BE" dirty="0"/>
          </a:p>
        </p:txBody>
      </p:sp>
      <p:pic>
        <p:nvPicPr>
          <p:cNvPr id="8" name="Content Placeholder 6"/>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264" y="1600199"/>
            <a:ext cx="3394472" cy="4525963"/>
          </a:xfrm>
          <a:prstGeom prst="rect">
            <a:avLst/>
          </a:prstGeom>
        </p:spPr>
      </p:pic>
    </p:spTree>
    <p:extLst>
      <p:ext uri="{BB962C8B-B14F-4D97-AF65-F5344CB8AC3E}">
        <p14:creationId xmlns:p14="http://schemas.microsoft.com/office/powerpoint/2010/main" val="78736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BC2F-8BFB-F644-8019-2AC49131C999}"/>
              </a:ext>
            </a:extLst>
          </p:cNvPr>
          <p:cNvSpPr>
            <a:spLocks noGrp="1"/>
          </p:cNvSpPr>
          <p:nvPr>
            <p:ph type="title"/>
          </p:nvPr>
        </p:nvSpPr>
        <p:spPr>
          <a:xfrm>
            <a:off x="457200" y="497825"/>
            <a:ext cx="8229600" cy="1143000"/>
          </a:xfrm>
        </p:spPr>
        <p:txBody>
          <a:bodyPr>
            <a:normAutofit fontScale="90000"/>
          </a:bodyPr>
          <a:lstStyle/>
          <a:p>
            <a:pPr algn="ctr"/>
            <a:r>
              <a:rPr lang="en-US" b="1" dirty="0">
                <a:solidFill>
                  <a:srgbClr val="002060"/>
                </a:solidFill>
              </a:rPr>
              <a:t>2018 Key MSO Metrics </a:t>
            </a:r>
            <a:br>
              <a:rPr lang="en-US" b="1" dirty="0">
                <a:solidFill>
                  <a:srgbClr val="002060"/>
                </a:solidFill>
              </a:rPr>
            </a:br>
            <a:endParaRPr lang="en-US" b="1" dirty="0">
              <a:solidFill>
                <a:srgbClr val="002060"/>
              </a:solidFill>
            </a:endParaRPr>
          </a:p>
        </p:txBody>
      </p:sp>
      <p:graphicFrame>
        <p:nvGraphicFramePr>
          <p:cNvPr id="14" name="Content Placeholder 13">
            <a:extLst>
              <a:ext uri="{FF2B5EF4-FFF2-40B4-BE49-F238E27FC236}">
                <a16:creationId xmlns:a16="http://schemas.microsoft.com/office/drawing/2014/main" id="{76C4FCB3-F3A6-BC4C-9935-9CC9439DAD54}"/>
              </a:ext>
            </a:extLst>
          </p:cNvPr>
          <p:cNvGraphicFramePr>
            <a:graphicFrameLocks noGrp="1"/>
          </p:cNvGraphicFramePr>
          <p:nvPr>
            <p:ph idx="1"/>
            <p:extLst>
              <p:ext uri="{D42A27DB-BD31-4B8C-83A1-F6EECF244321}">
                <p14:modId xmlns:p14="http://schemas.microsoft.com/office/powerpoint/2010/main" val="86952887"/>
              </p:ext>
            </p:extLst>
          </p:nvPr>
        </p:nvGraphicFramePr>
        <p:xfrm>
          <a:off x="971599" y="1700808"/>
          <a:ext cx="7416825" cy="3733670"/>
        </p:xfrm>
        <a:graphic>
          <a:graphicData uri="http://schemas.openxmlformats.org/drawingml/2006/table">
            <a:tbl>
              <a:tblPr firstRow="1" bandRow="1">
                <a:tableStyleId>{3B4B98B0-60AC-42C2-AFA5-B58CD77FA1E5}</a:tableStyleId>
              </a:tblPr>
              <a:tblGrid>
                <a:gridCol w="3740986">
                  <a:extLst>
                    <a:ext uri="{9D8B030D-6E8A-4147-A177-3AD203B41FA5}">
                      <a16:colId xmlns:a16="http://schemas.microsoft.com/office/drawing/2014/main" val="3560599895"/>
                    </a:ext>
                  </a:extLst>
                </a:gridCol>
                <a:gridCol w="1274623">
                  <a:extLst>
                    <a:ext uri="{9D8B030D-6E8A-4147-A177-3AD203B41FA5}">
                      <a16:colId xmlns:a16="http://schemas.microsoft.com/office/drawing/2014/main" val="3065351974"/>
                    </a:ext>
                  </a:extLst>
                </a:gridCol>
                <a:gridCol w="2401216">
                  <a:extLst>
                    <a:ext uri="{9D8B030D-6E8A-4147-A177-3AD203B41FA5}">
                      <a16:colId xmlns:a16="http://schemas.microsoft.com/office/drawing/2014/main" val="2578705136"/>
                    </a:ext>
                  </a:extLst>
                </a:gridCol>
              </a:tblGrid>
              <a:tr h="1050974">
                <a:tc>
                  <a:txBody>
                    <a:bodyPr/>
                    <a:lstStyle/>
                    <a:p>
                      <a:pPr algn="ctr" fontAlgn="b"/>
                      <a:r>
                        <a:rPr lang="en-US" sz="2800" b="1" u="none" strike="noStrike" dirty="0">
                          <a:effectLst/>
                          <a:latin typeface="+mn-lt"/>
                        </a:rPr>
                        <a:t>Net promoter score</a:t>
                      </a:r>
                      <a:endParaRPr lang="en-US" sz="2800" b="1" i="0" u="none" strike="noStrike" dirty="0">
                        <a:effectLst/>
                        <a:latin typeface="+mn-lt"/>
                      </a:endParaRPr>
                    </a:p>
                  </a:txBody>
                  <a:tcPr marL="23111" marR="23111" marT="2311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2800" b="1" u="none" strike="noStrike" dirty="0">
                          <a:effectLst/>
                          <a:latin typeface="+mn-lt"/>
                        </a:rPr>
                        <a:t>4.84/5</a:t>
                      </a:r>
                      <a:endParaRPr lang="en-US" sz="2800" b="1" i="0" u="none" strike="noStrike" dirty="0">
                        <a:effectLst/>
                        <a:latin typeface="+mn-lt"/>
                      </a:endParaRPr>
                    </a:p>
                  </a:txBody>
                  <a:tcPr marL="23111" marR="23111" marT="23111" marB="0" anchor="ctr">
                    <a:lnT w="12700" cap="flat" cmpd="sng" algn="ctr">
                      <a:solidFill>
                        <a:schemeClr val="tx1"/>
                      </a:solidFill>
                      <a:prstDash val="solid"/>
                      <a:round/>
                      <a:headEnd type="none" w="med" len="med"/>
                      <a:tailEnd type="none" w="med" len="med"/>
                    </a:lnT>
                  </a:tcPr>
                </a:tc>
                <a:tc>
                  <a:txBody>
                    <a:bodyPr/>
                    <a:lstStyle/>
                    <a:p>
                      <a:pPr algn="ctr" fontAlgn="b"/>
                      <a:r>
                        <a:rPr lang="en-US" sz="2800" b="1" i="0" u="none" strike="noStrike" dirty="0">
                          <a:effectLst/>
                          <a:latin typeface="+mn-lt"/>
                        </a:rPr>
                        <a:t>92,7% responses</a:t>
                      </a:r>
                    </a:p>
                  </a:txBody>
                  <a:tcPr marL="23111" marR="23111" marT="2311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2456516"/>
                  </a:ext>
                </a:extLst>
              </a:tr>
              <a:tr h="809056">
                <a:tc>
                  <a:txBody>
                    <a:bodyPr/>
                    <a:lstStyle/>
                    <a:p>
                      <a:pPr algn="ctr" fontAlgn="b"/>
                      <a:r>
                        <a:rPr lang="en-US" sz="2800" b="1" u="none" strike="noStrike" dirty="0">
                          <a:effectLst/>
                          <a:latin typeface="+mn-lt"/>
                        </a:rPr>
                        <a:t>Average case TAT</a:t>
                      </a:r>
                      <a:endParaRPr lang="en-US" sz="2800" b="1" i="0" u="none" strike="noStrike" dirty="0">
                        <a:effectLst/>
                        <a:latin typeface="+mn-lt"/>
                      </a:endParaRPr>
                    </a:p>
                  </a:txBody>
                  <a:tcPr marL="23111" marR="23111" marT="23111" marB="0" anchor="ctr">
                    <a:lnL w="12700" cap="flat" cmpd="sng" algn="ctr">
                      <a:solidFill>
                        <a:schemeClr val="tx1"/>
                      </a:solidFill>
                      <a:prstDash val="solid"/>
                      <a:round/>
                      <a:headEnd type="none" w="med" len="med"/>
                      <a:tailEnd type="none" w="med" len="med"/>
                    </a:lnL>
                  </a:tcPr>
                </a:tc>
                <a:tc>
                  <a:txBody>
                    <a:bodyPr/>
                    <a:lstStyle/>
                    <a:p>
                      <a:pPr algn="ctr" fontAlgn="b"/>
                      <a:r>
                        <a:rPr lang="en-US" sz="2800" b="1" u="none" strike="noStrike" dirty="0">
                          <a:effectLst/>
                          <a:latin typeface="+mn-lt"/>
                        </a:rPr>
                        <a:t>10.23</a:t>
                      </a:r>
                      <a:endParaRPr lang="en-US" sz="2800" b="1" i="0" u="none" strike="noStrike" dirty="0">
                        <a:effectLst/>
                        <a:latin typeface="+mn-lt"/>
                      </a:endParaRPr>
                    </a:p>
                  </a:txBody>
                  <a:tcPr marL="23111" marR="23111" marT="23111" marB="0" anchor="ctr"/>
                </a:tc>
                <a:tc>
                  <a:txBody>
                    <a:bodyPr/>
                    <a:lstStyle/>
                    <a:p>
                      <a:pPr algn="ctr" fontAlgn="b"/>
                      <a:r>
                        <a:rPr lang="en-US" sz="2800" b="1" u="none" strike="noStrike" dirty="0">
                          <a:effectLst/>
                          <a:latin typeface="+mn-lt"/>
                        </a:rPr>
                        <a:t>business days</a:t>
                      </a:r>
                      <a:endParaRPr lang="en-US" sz="2800" b="1" i="0" u="none" strike="noStrike" dirty="0">
                        <a:effectLst/>
                        <a:latin typeface="+mn-lt"/>
                      </a:endParaRPr>
                    </a:p>
                  </a:txBody>
                  <a:tcPr marL="23111" marR="23111" marT="2311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9344425"/>
                  </a:ext>
                </a:extLst>
              </a:tr>
              <a:tr h="690694">
                <a:tc>
                  <a:txBody>
                    <a:bodyPr/>
                    <a:lstStyle/>
                    <a:p>
                      <a:pPr algn="ctr" fontAlgn="b"/>
                      <a:r>
                        <a:rPr lang="en-US" sz="2800" b="1" u="none" strike="noStrike" dirty="0">
                          <a:effectLst/>
                          <a:latin typeface="+mn-lt"/>
                        </a:rPr>
                        <a:t>Change in diagnosis </a:t>
                      </a:r>
                      <a:endParaRPr lang="en-US" sz="2800" b="1" i="0" u="none" strike="noStrike" dirty="0">
                        <a:effectLst/>
                        <a:latin typeface="+mn-lt"/>
                      </a:endParaRPr>
                    </a:p>
                  </a:txBody>
                  <a:tcPr marL="23111" marR="23111" marT="23111" marB="0" anchor="ctr">
                    <a:lnL w="12700" cap="flat" cmpd="sng" algn="ctr">
                      <a:solidFill>
                        <a:schemeClr val="tx1"/>
                      </a:solidFill>
                      <a:prstDash val="solid"/>
                      <a:round/>
                      <a:headEnd type="none" w="med" len="med"/>
                      <a:tailEnd type="none" w="med" len="med"/>
                    </a:lnL>
                  </a:tcPr>
                </a:tc>
                <a:tc>
                  <a:txBody>
                    <a:bodyPr/>
                    <a:lstStyle/>
                    <a:p>
                      <a:pPr algn="ctr" fontAlgn="b"/>
                      <a:r>
                        <a:rPr lang="en-US" sz="2800" b="1" u="none" strike="noStrike" dirty="0">
                          <a:effectLst/>
                          <a:latin typeface="+mn-lt"/>
                        </a:rPr>
                        <a:t>5%</a:t>
                      </a:r>
                      <a:endParaRPr lang="en-US" sz="2800" b="1" i="0" u="none" strike="noStrike" dirty="0">
                        <a:effectLst/>
                        <a:latin typeface="+mn-lt"/>
                      </a:endParaRPr>
                    </a:p>
                  </a:txBody>
                  <a:tcPr marL="23111" marR="23111" marT="23111" marB="0" anchor="ctr"/>
                </a:tc>
                <a:tc>
                  <a:txBody>
                    <a:bodyPr/>
                    <a:lstStyle/>
                    <a:p>
                      <a:pPr algn="ctr" fontAlgn="b"/>
                      <a:r>
                        <a:rPr lang="en-US" sz="2800" b="1" i="0" u="none" strike="noStrike" dirty="0">
                          <a:effectLst/>
                          <a:latin typeface="+mn-lt"/>
                        </a:rPr>
                        <a:t>2018</a:t>
                      </a:r>
                    </a:p>
                  </a:txBody>
                  <a:tcPr marL="23111" marR="23111" marT="2311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4156805"/>
                  </a:ext>
                </a:extLst>
              </a:tr>
              <a:tr h="604357">
                <a:tc>
                  <a:txBody>
                    <a:bodyPr/>
                    <a:lstStyle/>
                    <a:p>
                      <a:pPr algn="ctr" fontAlgn="b"/>
                      <a:r>
                        <a:rPr lang="en-US" sz="2800" b="1" u="none" strike="noStrike" dirty="0">
                          <a:effectLst/>
                          <a:latin typeface="+mn-lt"/>
                        </a:rPr>
                        <a:t>Change in treatment</a:t>
                      </a:r>
                      <a:endParaRPr lang="en-US" sz="2800" b="1" i="0" u="none" strike="noStrike" dirty="0">
                        <a:effectLst/>
                        <a:latin typeface="+mn-lt"/>
                      </a:endParaRPr>
                    </a:p>
                  </a:txBody>
                  <a:tcPr marL="23111" marR="23111" marT="23111" marB="0" anchor="ctr">
                    <a:lnL w="12700" cap="flat" cmpd="sng" algn="ctr">
                      <a:solidFill>
                        <a:schemeClr val="tx1"/>
                      </a:solidFill>
                      <a:prstDash val="solid"/>
                      <a:round/>
                      <a:headEnd type="none" w="med" len="med"/>
                      <a:tailEnd type="none" w="med" len="med"/>
                    </a:lnL>
                  </a:tcPr>
                </a:tc>
                <a:tc>
                  <a:txBody>
                    <a:bodyPr/>
                    <a:lstStyle/>
                    <a:p>
                      <a:pPr algn="ctr" fontAlgn="b"/>
                      <a:r>
                        <a:rPr lang="en-US" sz="2800" b="1" u="none" strike="noStrike" dirty="0">
                          <a:effectLst/>
                          <a:latin typeface="+mn-lt"/>
                        </a:rPr>
                        <a:t>84%</a:t>
                      </a:r>
                      <a:endParaRPr lang="en-US" sz="2800" b="1" i="0" u="none" strike="noStrike" dirty="0">
                        <a:effectLst/>
                        <a:latin typeface="+mn-lt"/>
                      </a:endParaRPr>
                    </a:p>
                  </a:txBody>
                  <a:tcPr marL="23111" marR="23111" marT="23111" marB="0" anchor="ctr"/>
                </a:tc>
                <a:tc>
                  <a:txBody>
                    <a:bodyPr/>
                    <a:lstStyle/>
                    <a:p>
                      <a:pPr algn="ctr" fontAlgn="b"/>
                      <a:r>
                        <a:rPr lang="en-US" sz="2800" b="1" i="0" u="none" strike="noStrike" dirty="0">
                          <a:effectLst/>
                          <a:latin typeface="+mn-lt"/>
                        </a:rPr>
                        <a:t>2018</a:t>
                      </a:r>
                    </a:p>
                  </a:txBody>
                  <a:tcPr marL="23111" marR="23111" marT="2311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8917685"/>
                  </a:ext>
                </a:extLst>
              </a:tr>
              <a:tr h="578589">
                <a:tc>
                  <a:txBody>
                    <a:bodyPr/>
                    <a:lstStyle/>
                    <a:p>
                      <a:pPr algn="ctr" fontAlgn="b"/>
                      <a:r>
                        <a:rPr lang="en-US" sz="2800" b="1" u="none" strike="noStrike" dirty="0">
                          <a:effectLst/>
                          <a:latin typeface="+mn-lt"/>
                        </a:rPr>
                        <a:t>Cases cancelled</a:t>
                      </a:r>
                      <a:endParaRPr lang="en-US" sz="2800" b="1" i="0" u="none" strike="noStrike" dirty="0">
                        <a:effectLst/>
                        <a:latin typeface="+mn-lt"/>
                      </a:endParaRPr>
                    </a:p>
                  </a:txBody>
                  <a:tcPr marL="23111" marR="23111" marT="2311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latin typeface="+mn-lt"/>
                        </a:rPr>
                        <a:t>25%</a:t>
                      </a:r>
                      <a:endParaRPr lang="en-US" sz="2800" b="1" i="0" u="none" strike="noStrike" dirty="0">
                        <a:effectLst/>
                        <a:latin typeface="+mn-lt"/>
                      </a:endParaRPr>
                    </a:p>
                  </a:txBody>
                  <a:tcPr marL="23111" marR="23111" marT="23111" marB="0" anchor="ctr">
                    <a:lnB w="12700" cap="flat" cmpd="sng" algn="ctr">
                      <a:solidFill>
                        <a:schemeClr val="tx1"/>
                      </a:solidFill>
                      <a:prstDash val="solid"/>
                      <a:round/>
                      <a:headEnd type="none" w="med" len="med"/>
                      <a:tailEnd type="none" w="med" len="med"/>
                    </a:lnB>
                  </a:tcPr>
                </a:tc>
                <a:tc>
                  <a:txBody>
                    <a:bodyPr/>
                    <a:lstStyle/>
                    <a:p>
                      <a:pPr algn="ctr" fontAlgn="b"/>
                      <a:r>
                        <a:rPr lang="en-US" sz="2800" b="1" i="0" u="none" strike="noStrike" dirty="0">
                          <a:effectLst/>
                          <a:latin typeface="+mn-lt"/>
                        </a:rPr>
                        <a:t>2018</a:t>
                      </a:r>
                    </a:p>
                  </a:txBody>
                  <a:tcPr marL="23111" marR="23111" marT="2311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39880"/>
                  </a:ext>
                </a:extLst>
              </a:tr>
            </a:tbl>
          </a:graphicData>
        </a:graphic>
      </p:graphicFrame>
      <p:sp>
        <p:nvSpPr>
          <p:cNvPr id="5" name="Footer Placeholder 4">
            <a:extLst>
              <a:ext uri="{FF2B5EF4-FFF2-40B4-BE49-F238E27FC236}">
                <a16:creationId xmlns:a16="http://schemas.microsoft.com/office/drawing/2014/main" id="{EF8842C6-853A-AB49-9646-958B99F66F8F}"/>
              </a:ext>
            </a:extLst>
          </p:cNvPr>
          <p:cNvSpPr>
            <a:spLocks noGrp="1"/>
          </p:cNvSpPr>
          <p:nvPr>
            <p:ph type="ftr" sz="quarter" idx="11"/>
          </p:nvPr>
        </p:nvSpPr>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rPr>
              <a:t>Kara A. Connor, VP Clinical Ops 10.2018 </a:t>
            </a:r>
          </a:p>
        </p:txBody>
      </p:sp>
      <p:pic>
        <p:nvPicPr>
          <p:cNvPr id="6" name="Afbeelding 6">
            <a:extLst>
              <a:ext uri="{FF2B5EF4-FFF2-40B4-BE49-F238E27FC236}">
                <a16:creationId xmlns:a16="http://schemas.microsoft.com/office/drawing/2014/main" id="{F849A536-2D0B-48D2-90A2-AB91779B4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494461"/>
            <a:ext cx="1885240" cy="1346980"/>
          </a:xfrm>
          <a:prstGeom prst="rect">
            <a:avLst/>
          </a:prstGeom>
        </p:spPr>
      </p:pic>
    </p:spTree>
    <p:extLst>
      <p:ext uri="{BB962C8B-B14F-4D97-AF65-F5344CB8AC3E}">
        <p14:creationId xmlns:p14="http://schemas.microsoft.com/office/powerpoint/2010/main" val="426931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DE32C5D-46E7-1F4E-8200-E9EE7BC8B557}"/>
              </a:ext>
            </a:extLst>
          </p:cNvPr>
          <p:cNvSpPr>
            <a:spLocks noGrp="1"/>
          </p:cNvSpPr>
          <p:nvPr>
            <p:ph type="title"/>
          </p:nvPr>
        </p:nvSpPr>
        <p:spPr>
          <a:xfrm>
            <a:off x="624751" y="365125"/>
            <a:ext cx="7890527" cy="1325563"/>
          </a:xfrm>
        </p:spPr>
        <p:txBody>
          <a:bodyPr>
            <a:normAutofit/>
          </a:bodyPr>
          <a:lstStyle/>
          <a:p>
            <a:r>
              <a:rPr lang="en-US" b="1" dirty="0"/>
              <a:t>Top 8 MSO Conditions 2018</a:t>
            </a:r>
          </a:p>
        </p:txBody>
      </p:sp>
      <p:sp>
        <p:nvSpPr>
          <p:cNvPr id="7" name="Footer Placeholder 6">
            <a:extLst>
              <a:ext uri="{FF2B5EF4-FFF2-40B4-BE49-F238E27FC236}">
                <a16:creationId xmlns:a16="http://schemas.microsoft.com/office/drawing/2014/main" id="{EDBAC042-8ED2-6E4A-AC2B-F11D781270C6}"/>
              </a:ext>
            </a:extLst>
          </p:cNvPr>
          <p:cNvSpPr>
            <a:spLocks noGrp="1"/>
          </p:cNvSpPr>
          <p:nvPr>
            <p:ph type="ftr" sz="quarter" idx="11"/>
          </p:nvPr>
        </p:nvSpPr>
        <p:spPr>
          <a:xfrm>
            <a:off x="3028950" y="6356350"/>
            <a:ext cx="30861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alpha val="80000"/>
                  </a:prstClr>
                </a:solidFill>
                <a:effectLst/>
                <a:uLnTx/>
                <a:uFillTx/>
                <a:latin typeface="Calibri" panose="020F0502020204030204"/>
                <a:ea typeface="+mn-ea"/>
                <a:cs typeface="+mn-cs"/>
              </a:rPr>
              <a:t>Kara A. Connor, VP Clinical Ops 10.2018 </a:t>
            </a:r>
          </a:p>
        </p:txBody>
      </p:sp>
      <p:pic>
        <p:nvPicPr>
          <p:cNvPr id="5" name="Afbeelding 3">
            <a:extLst>
              <a:ext uri="{FF2B5EF4-FFF2-40B4-BE49-F238E27FC236}">
                <a16:creationId xmlns:a16="http://schemas.microsoft.com/office/drawing/2014/main" id="{FFC6C7A8-C64C-4F67-8367-354ED1090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087" y="5663681"/>
            <a:ext cx="1613913" cy="1153121"/>
          </a:xfrm>
          <a:prstGeom prst="rect">
            <a:avLst/>
          </a:prstGeom>
        </p:spPr>
      </p:pic>
      <p:graphicFrame>
        <p:nvGraphicFramePr>
          <p:cNvPr id="12" name="Content Placeholder 11">
            <a:extLst>
              <a:ext uri="{FF2B5EF4-FFF2-40B4-BE49-F238E27FC236}">
                <a16:creationId xmlns:a16="http://schemas.microsoft.com/office/drawing/2014/main" id="{0EFD458E-67F6-CE48-B7FE-0D364F68D449}"/>
              </a:ext>
            </a:extLst>
          </p:cNvPr>
          <p:cNvGraphicFramePr>
            <a:graphicFrameLocks noGrp="1"/>
          </p:cNvGraphicFramePr>
          <p:nvPr>
            <p:ph idx="1"/>
            <p:extLst>
              <p:ext uri="{D42A27DB-BD31-4B8C-83A1-F6EECF244321}">
                <p14:modId xmlns:p14="http://schemas.microsoft.com/office/powerpoint/2010/main" val="1451488056"/>
              </p:ext>
            </p:extLst>
          </p:nvPr>
        </p:nvGraphicFramePr>
        <p:xfrm>
          <a:off x="628649" y="1412776"/>
          <a:ext cx="8211415" cy="4764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33678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F46C80-4BE8-8944-82B2-ECEF03188D71}"/>
              </a:ext>
            </a:extLst>
          </p:cNvPr>
          <p:cNvSpPr>
            <a:spLocks noGrp="1"/>
          </p:cNvSpPr>
          <p:nvPr>
            <p:ph type="title"/>
          </p:nvPr>
        </p:nvSpPr>
        <p:spPr>
          <a:xfrm>
            <a:off x="725214" y="1204108"/>
            <a:ext cx="2002054" cy="1781175"/>
          </a:xfrm>
        </p:spPr>
        <p:txBody>
          <a:bodyPr>
            <a:normAutofit fontScale="90000"/>
          </a:bodyPr>
          <a:lstStyle/>
          <a:p>
            <a:r>
              <a:rPr lang="en-US" sz="2800" dirty="0">
                <a:solidFill>
                  <a:srgbClr val="FFFFFF"/>
                </a:solidFill>
              </a:rPr>
              <a:t>Top WLMC Choices 2018</a:t>
            </a:r>
            <a:br>
              <a:rPr lang="en-US" sz="2800" u="sng" dirty="0">
                <a:solidFill>
                  <a:srgbClr val="FFFFFF"/>
                </a:solidFill>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7B9EDED6-9D31-6140-911F-00D2DA3AFDFD}"/>
              </a:ext>
            </a:extLst>
          </p:cNvPr>
          <p:cNvSpPr>
            <a:spLocks noGrp="1"/>
          </p:cNvSpPr>
          <p:nvPr>
            <p:ph idx="1"/>
          </p:nvPr>
        </p:nvSpPr>
        <p:spPr>
          <a:xfrm>
            <a:off x="725213" y="3355130"/>
            <a:ext cx="2002055" cy="2427333"/>
          </a:xfrm>
        </p:spPr>
        <p:txBody>
          <a:bodyPr>
            <a:normAutofit/>
          </a:bodyPr>
          <a:lstStyle/>
          <a:p>
            <a:pPr marL="0" indent="0">
              <a:buNone/>
            </a:pPr>
            <a:endParaRPr lang="en-US" sz="1400" u="sng"/>
          </a:p>
          <a:p>
            <a:pPr marL="0" indent="0">
              <a:buNone/>
            </a:pPr>
            <a:endParaRPr lang="en-US" sz="1400" u="sng"/>
          </a:p>
        </p:txBody>
      </p:sp>
      <p:sp>
        <p:nvSpPr>
          <p:cNvPr id="5" name="Footer Placeholder 4">
            <a:extLst>
              <a:ext uri="{FF2B5EF4-FFF2-40B4-BE49-F238E27FC236}">
                <a16:creationId xmlns:a16="http://schemas.microsoft.com/office/drawing/2014/main" id="{FBC66CAF-62BD-0040-8E17-16AC85B465A3}"/>
              </a:ext>
            </a:extLst>
          </p:cNvPr>
          <p:cNvSpPr>
            <a:spLocks noGrp="1"/>
          </p:cNvSpPr>
          <p:nvPr>
            <p:ph type="ftr" sz="quarter" idx="11"/>
          </p:nvPr>
        </p:nvSpPr>
        <p:spPr>
          <a:xfrm>
            <a:off x="3496576" y="6356350"/>
            <a:ext cx="4094849"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Kara A. Connor, VP Clinical Ops 10.2018  					</a:t>
            </a:r>
          </a:p>
        </p:txBody>
      </p:sp>
      <p:pic>
        <p:nvPicPr>
          <p:cNvPr id="6" name="Afbeelding 3">
            <a:extLst>
              <a:ext uri="{FF2B5EF4-FFF2-40B4-BE49-F238E27FC236}">
                <a16:creationId xmlns:a16="http://schemas.microsoft.com/office/drawing/2014/main" id="{AB44C98D-3F0F-477C-89D1-13302218F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087" y="5663681"/>
            <a:ext cx="1613913" cy="1153121"/>
          </a:xfrm>
          <a:prstGeom prst="rect">
            <a:avLst/>
          </a:prstGeom>
        </p:spPr>
      </p:pic>
      <p:graphicFrame>
        <p:nvGraphicFramePr>
          <p:cNvPr id="12" name="Chart 11">
            <a:extLst>
              <a:ext uri="{FF2B5EF4-FFF2-40B4-BE49-F238E27FC236}">
                <a16:creationId xmlns:a16="http://schemas.microsoft.com/office/drawing/2014/main" id="{FF8A97BB-39FB-4E46-9486-A1FA50393525}"/>
              </a:ext>
            </a:extLst>
          </p:cNvPr>
          <p:cNvGraphicFramePr>
            <a:graphicFrameLocks/>
          </p:cNvGraphicFramePr>
          <p:nvPr>
            <p:extLst/>
          </p:nvPr>
        </p:nvGraphicFramePr>
        <p:xfrm>
          <a:off x="3044949" y="836711"/>
          <a:ext cx="5847531" cy="54243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80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486696" y="629266"/>
            <a:ext cx="3845274" cy="1676603"/>
          </a:xfrm>
        </p:spPr>
        <p:txBody>
          <a:bodyPr>
            <a:normAutofit/>
          </a:bodyPr>
          <a:lstStyle/>
          <a:p>
            <a:pPr>
              <a:lnSpc>
                <a:spcPct val="90000"/>
              </a:lnSpc>
            </a:pPr>
            <a:r>
              <a:rPr lang="en-US" sz="3700" b="1" dirty="0">
                <a:solidFill>
                  <a:srgbClr val="002060"/>
                </a:solidFill>
              </a:rPr>
              <a:t>What can I expect: Cost Savings? </a:t>
            </a:r>
            <a:endParaRPr lang="en-US" sz="3700" dirty="0">
              <a:solidFill>
                <a:srgbClr val="002060"/>
              </a:solidFill>
            </a:endParaRPr>
          </a:p>
        </p:txBody>
      </p:sp>
      <p:sp>
        <p:nvSpPr>
          <p:cNvPr id="5" name="Tijdelijke aanduiding voor inhoud 4"/>
          <p:cNvSpPr>
            <a:spLocks noGrp="1"/>
          </p:cNvSpPr>
          <p:nvPr>
            <p:ph idx="1"/>
          </p:nvPr>
        </p:nvSpPr>
        <p:spPr>
          <a:xfrm>
            <a:off x="486696" y="2132856"/>
            <a:ext cx="4325336" cy="4223494"/>
          </a:xfrm>
        </p:spPr>
        <p:txBody>
          <a:bodyPr>
            <a:normAutofit/>
          </a:bodyPr>
          <a:lstStyle/>
          <a:p>
            <a:pPr marL="0" indent="0">
              <a:lnSpc>
                <a:spcPct val="90000"/>
              </a:lnSpc>
              <a:buNone/>
            </a:pPr>
            <a:r>
              <a:rPr lang="en-US" sz="2700" dirty="0"/>
              <a:t>Cost savings for insurance companies can occur for : </a:t>
            </a:r>
          </a:p>
          <a:p>
            <a:pPr>
              <a:lnSpc>
                <a:spcPct val="90000"/>
              </a:lnSpc>
            </a:pPr>
            <a:r>
              <a:rPr lang="en-US" sz="2700" dirty="0"/>
              <a:t>Health Insurance (Reimbursement type) </a:t>
            </a:r>
          </a:p>
          <a:p>
            <a:pPr>
              <a:lnSpc>
                <a:spcPct val="90000"/>
              </a:lnSpc>
            </a:pPr>
            <a:r>
              <a:rPr lang="en-US" sz="2700" dirty="0"/>
              <a:t>Health Insurance (Lump Sum based)</a:t>
            </a:r>
          </a:p>
          <a:p>
            <a:pPr>
              <a:lnSpc>
                <a:spcPct val="90000"/>
              </a:lnSpc>
            </a:pPr>
            <a:r>
              <a:rPr lang="en-US" sz="2700" dirty="0"/>
              <a:t>Disability Insurance (sickness and accident) </a:t>
            </a:r>
          </a:p>
          <a:p>
            <a:pPr>
              <a:lnSpc>
                <a:spcPct val="90000"/>
              </a:lnSpc>
            </a:pPr>
            <a:r>
              <a:rPr lang="en-US" sz="2700" dirty="0"/>
              <a:t>Term Life </a:t>
            </a:r>
          </a:p>
        </p:txBody>
      </p:sp>
      <p:pic>
        <p:nvPicPr>
          <p:cNvPr id="3" name="Picture 2">
            <a:extLst>
              <a:ext uri="{FF2B5EF4-FFF2-40B4-BE49-F238E27FC236}">
                <a16:creationId xmlns:a16="http://schemas.microsoft.com/office/drawing/2014/main" id="{869CBB05-4BF9-4609-B7CB-F5D8810A365C}"/>
              </a:ext>
            </a:extLst>
          </p:cNvPr>
          <p:cNvPicPr>
            <a:picLocks noChangeAspect="1"/>
          </p:cNvPicPr>
          <p:nvPr/>
        </p:nvPicPr>
        <p:blipFill rotWithShape="1">
          <a:blip r:embed="rId3"/>
          <a:srcRect l="6744" r="3" b="3"/>
          <a:stretch/>
        </p:blipFill>
        <p:spPr>
          <a:xfrm>
            <a:off x="4567959" y="640082"/>
            <a:ext cx="4096293" cy="5577837"/>
          </a:xfrm>
          <a:prstGeom prst="rect">
            <a:avLst/>
          </a:prstGeom>
          <a:effectLst/>
        </p:spPr>
      </p:pic>
      <p:sp>
        <p:nvSpPr>
          <p:cNvPr id="2" name="Tijdelijke aanduiding voor dianummer 1"/>
          <p:cNvSpPr>
            <a:spLocks noGrp="1"/>
          </p:cNvSpPr>
          <p:nvPr>
            <p:ph type="sldNum" sz="quarter" idx="12"/>
          </p:nvPr>
        </p:nvSpPr>
        <p:spPr>
          <a:xfrm>
            <a:off x="6457950" y="6356350"/>
            <a:ext cx="2057400" cy="365125"/>
          </a:xfrm>
        </p:spPr>
        <p:txBody>
          <a:bodyPr>
            <a:normAutofit/>
          </a:bodyPr>
          <a:lstStyle/>
          <a:p>
            <a:pPr>
              <a:spcAft>
                <a:spcPts val="600"/>
              </a:spcAft>
            </a:pPr>
            <a:fld id="{09F7AAD5-295F-4BB6-8198-54A932600509}" type="slidenum">
              <a:rPr lang="nl-BE" smtClean="0"/>
              <a:pPr>
                <a:spcAft>
                  <a:spcPts val="600"/>
                </a:spcAft>
              </a:pPr>
              <a:t>19</a:t>
            </a:fld>
            <a:endParaRPr lang="nl-BE"/>
          </a:p>
        </p:txBody>
      </p:sp>
    </p:spTree>
    <p:extLst>
      <p:ext uri="{BB962C8B-B14F-4D97-AF65-F5344CB8AC3E}">
        <p14:creationId xmlns:p14="http://schemas.microsoft.com/office/powerpoint/2010/main" val="36778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DF65AD28-A0AC-4EE5-816E-325FD3566732}"/>
              </a:ext>
            </a:extLst>
          </p:cNvPr>
          <p:cNvSpPr>
            <a:spLocks noGrp="1"/>
          </p:cNvSpPr>
          <p:nvPr>
            <p:ph idx="1"/>
          </p:nvPr>
        </p:nvSpPr>
        <p:spPr>
          <a:xfrm>
            <a:off x="4567930" y="801866"/>
            <a:ext cx="3979563" cy="5230634"/>
          </a:xfrm>
        </p:spPr>
        <p:txBody>
          <a:bodyPr anchor="ctr">
            <a:normAutofit/>
          </a:bodyPr>
          <a:lstStyle/>
          <a:p>
            <a:pPr marL="0" indent="0" algn="ctr">
              <a:buNone/>
            </a:pPr>
            <a:r>
              <a:rPr lang="en-US" sz="3600" b="1" dirty="0">
                <a:solidFill>
                  <a:srgbClr val="002060"/>
                </a:solidFill>
              </a:rPr>
              <a:t>Innovation in health care services</a:t>
            </a:r>
          </a:p>
        </p:txBody>
      </p:sp>
      <p:sp>
        <p:nvSpPr>
          <p:cNvPr id="4" name="Slide Number Placeholder 3">
            <a:extLst>
              <a:ext uri="{FF2B5EF4-FFF2-40B4-BE49-F238E27FC236}">
                <a16:creationId xmlns:a16="http://schemas.microsoft.com/office/drawing/2014/main" id="{C21DC9C4-42A7-474E-906D-876BD0282E85}"/>
              </a:ext>
            </a:extLst>
          </p:cNvPr>
          <p:cNvSpPr>
            <a:spLocks noGrp="1"/>
          </p:cNvSpPr>
          <p:nvPr>
            <p:ph type="sldNum" sz="quarter" idx="12"/>
          </p:nvPr>
        </p:nvSpPr>
        <p:spPr>
          <a:xfrm>
            <a:off x="8119447" y="6223702"/>
            <a:ext cx="428046" cy="314067"/>
          </a:xfrm>
        </p:spPr>
        <p:txBody>
          <a:bodyPr>
            <a:normAutofit/>
          </a:bodyPr>
          <a:lstStyle/>
          <a:p>
            <a:pPr>
              <a:spcAft>
                <a:spcPts val="600"/>
              </a:spcAft>
            </a:pPr>
            <a:fld id="{09F7AAD5-295F-4BB6-8198-54A932600509}" type="slidenum">
              <a:rPr lang="nl-BE" sz="900">
                <a:solidFill>
                  <a:srgbClr val="898989"/>
                </a:solidFill>
              </a:rPr>
              <a:pPr>
                <a:spcAft>
                  <a:spcPts val="600"/>
                </a:spcAft>
              </a:pPr>
              <a:t>2</a:t>
            </a:fld>
            <a:endParaRPr lang="nl-BE" sz="900">
              <a:solidFill>
                <a:srgbClr val="898989"/>
              </a:solidFill>
            </a:endParaRPr>
          </a:p>
        </p:txBody>
      </p:sp>
      <p:pic>
        <p:nvPicPr>
          <p:cNvPr id="5" name="Afbeelding 3">
            <a:extLst>
              <a:ext uri="{FF2B5EF4-FFF2-40B4-BE49-F238E27FC236}">
                <a16:creationId xmlns:a16="http://schemas.microsoft.com/office/drawing/2014/main" id="{0A75C157-449E-4F68-AB75-5910EFF22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087" y="5663681"/>
            <a:ext cx="1613913" cy="1153121"/>
          </a:xfrm>
          <a:prstGeom prst="rect">
            <a:avLst/>
          </a:prstGeom>
        </p:spPr>
      </p:pic>
    </p:spTree>
    <p:extLst>
      <p:ext uri="{BB962C8B-B14F-4D97-AF65-F5344CB8AC3E}">
        <p14:creationId xmlns:p14="http://schemas.microsoft.com/office/powerpoint/2010/main" val="291487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7526" y="4697150"/>
            <a:ext cx="3024336" cy="2160850"/>
          </a:xfrm>
          <a:prstGeom prst="rect">
            <a:avLst/>
          </a:prstGeom>
        </p:spPr>
      </p:pic>
      <p:sp>
        <p:nvSpPr>
          <p:cNvPr id="2" name="Titel 1"/>
          <p:cNvSpPr>
            <a:spLocks noGrp="1"/>
          </p:cNvSpPr>
          <p:nvPr>
            <p:ph type="title"/>
          </p:nvPr>
        </p:nvSpPr>
        <p:spPr/>
        <p:txBody>
          <a:bodyPr/>
          <a:lstStyle/>
          <a:p>
            <a:r>
              <a:rPr lang="en-US" b="1" dirty="0">
                <a:solidFill>
                  <a:schemeClr val="tx2">
                    <a:lumMod val="75000"/>
                  </a:schemeClr>
                </a:solidFill>
              </a:rPr>
              <a:t>MediGuide Capabilities</a:t>
            </a:r>
            <a:endParaRPr lang="en-US" dirty="0">
              <a:solidFill>
                <a:schemeClr val="tx2"/>
              </a:solidFill>
            </a:endParaRPr>
          </a:p>
        </p:txBody>
      </p:sp>
      <p:sp>
        <p:nvSpPr>
          <p:cNvPr id="3" name="Tijdelijke aanduiding voor inhoud 2"/>
          <p:cNvSpPr>
            <a:spLocks noGrp="1"/>
          </p:cNvSpPr>
          <p:nvPr>
            <p:ph idx="1"/>
          </p:nvPr>
        </p:nvSpPr>
        <p:spPr>
          <a:xfrm>
            <a:off x="323528" y="1600200"/>
            <a:ext cx="8229600" cy="4525963"/>
          </a:xfrm>
        </p:spPr>
        <p:txBody>
          <a:bodyPr>
            <a:normAutofit/>
          </a:bodyPr>
          <a:lstStyle/>
          <a:p>
            <a:pPr marL="742950" indent="-742950">
              <a:buFont typeface="+mj-lt"/>
              <a:buAutoNum type="arabicPeriod"/>
            </a:pPr>
            <a:r>
              <a:rPr lang="en-US" sz="4400" b="1" dirty="0">
                <a:solidFill>
                  <a:schemeClr val="tx2">
                    <a:lumMod val="20000"/>
                    <a:lumOff val="80000"/>
                  </a:schemeClr>
                </a:solidFill>
              </a:rPr>
              <a:t>Medical Second Opinions</a:t>
            </a:r>
          </a:p>
          <a:p>
            <a:pPr marL="742950" indent="-742950">
              <a:buFont typeface="+mj-lt"/>
              <a:buAutoNum type="arabicPeriod"/>
            </a:pPr>
            <a:r>
              <a:rPr lang="en-US" sz="5400" b="1" dirty="0">
                <a:solidFill>
                  <a:schemeClr val="tx2">
                    <a:lumMod val="75000"/>
                  </a:schemeClr>
                </a:solidFill>
              </a:rPr>
              <a:t>Navigator</a:t>
            </a:r>
          </a:p>
          <a:p>
            <a:pPr marL="742950" indent="-742950">
              <a:buFont typeface="+mj-lt"/>
              <a:buAutoNum type="arabicPeriod"/>
            </a:pPr>
            <a:r>
              <a:rPr lang="en-US" sz="4800" b="1" dirty="0">
                <a:solidFill>
                  <a:schemeClr val="tx2">
                    <a:lumMod val="20000"/>
                    <a:lumOff val="80000"/>
                  </a:schemeClr>
                </a:solidFill>
              </a:rPr>
              <a:t>MSMD</a:t>
            </a:r>
          </a:p>
          <a:p>
            <a:pPr marL="0" indent="0">
              <a:buNone/>
            </a:pPr>
            <a:r>
              <a:rPr lang="en-US" sz="4400" b="1" dirty="0">
                <a:solidFill>
                  <a:schemeClr val="tx2"/>
                </a:solidFill>
              </a:rPr>
              <a:t>	</a:t>
            </a:r>
          </a:p>
        </p:txBody>
      </p:sp>
      <p:sp>
        <p:nvSpPr>
          <p:cNvPr id="4" name="Tijdelijke aanduiding voor dianummer 3"/>
          <p:cNvSpPr>
            <a:spLocks noGrp="1"/>
          </p:cNvSpPr>
          <p:nvPr>
            <p:ph type="sldNum" sz="quarter" idx="12"/>
          </p:nvPr>
        </p:nvSpPr>
        <p:spPr/>
        <p:txBody>
          <a:bodyPr/>
          <a:lstStyle/>
          <a:p>
            <a:fld id="{09F7AAD5-295F-4BB6-8198-54A932600509}" type="slidenum">
              <a:rPr lang="nl-BE" smtClean="0"/>
              <a:t>20</a:t>
            </a:fld>
            <a:endParaRPr lang="nl-BE"/>
          </a:p>
        </p:txBody>
      </p:sp>
      <p:pic>
        <p:nvPicPr>
          <p:cNvPr id="1026" name="Picture 2" descr="http://lerablog.org/wp-content/uploads/2013/05/compa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764" y="2708920"/>
            <a:ext cx="3296140"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5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tx2">
                    <a:lumMod val="75000"/>
                  </a:schemeClr>
                </a:solidFill>
              </a:rPr>
              <a:t>MediGuide’s Navigator</a:t>
            </a:r>
          </a:p>
        </p:txBody>
      </p:sp>
      <p:sp>
        <p:nvSpPr>
          <p:cNvPr id="3" name="Tijdelijke aanduiding voor inhoud 2"/>
          <p:cNvSpPr>
            <a:spLocks noGrp="1"/>
          </p:cNvSpPr>
          <p:nvPr>
            <p:ph sz="half" idx="1"/>
          </p:nvPr>
        </p:nvSpPr>
        <p:spPr>
          <a:xfrm>
            <a:off x="3711815" y="1423317"/>
            <a:ext cx="5330833" cy="4525963"/>
          </a:xfrm>
        </p:spPr>
        <p:txBody>
          <a:bodyPr>
            <a:normAutofit/>
          </a:bodyPr>
          <a:lstStyle/>
          <a:p>
            <a:r>
              <a:rPr lang="en-US" dirty="0">
                <a:solidFill>
                  <a:schemeClr val="tx1">
                    <a:lumMod val="75000"/>
                    <a:lumOff val="25000"/>
                  </a:schemeClr>
                </a:solidFill>
              </a:rPr>
              <a:t>Medical Second Opinion</a:t>
            </a:r>
          </a:p>
          <a:p>
            <a:r>
              <a:rPr lang="en-US" dirty="0">
                <a:solidFill>
                  <a:schemeClr val="tx1">
                    <a:lumMod val="75000"/>
                    <a:lumOff val="25000"/>
                  </a:schemeClr>
                </a:solidFill>
              </a:rPr>
              <a:t>Admittance in a World Leading  Medical Center or alternative Medical Center</a:t>
            </a:r>
          </a:p>
          <a:p>
            <a:r>
              <a:rPr lang="en-US" dirty="0">
                <a:solidFill>
                  <a:schemeClr val="tx1">
                    <a:lumMod val="75000"/>
                    <a:lumOff val="25000"/>
                  </a:schemeClr>
                </a:solidFill>
              </a:rPr>
              <a:t>Travel Services</a:t>
            </a:r>
          </a:p>
          <a:p>
            <a:r>
              <a:rPr lang="en-US" dirty="0">
                <a:solidFill>
                  <a:schemeClr val="tx1">
                    <a:lumMod val="75000"/>
                    <a:lumOff val="25000"/>
                  </a:schemeClr>
                </a:solidFill>
              </a:rPr>
              <a:t>Airport pick up service</a:t>
            </a:r>
          </a:p>
          <a:p>
            <a:r>
              <a:rPr lang="en-US" dirty="0">
                <a:solidFill>
                  <a:schemeClr val="tx1">
                    <a:lumMod val="75000"/>
                    <a:lumOff val="25000"/>
                  </a:schemeClr>
                </a:solidFill>
              </a:rPr>
              <a:t>Translation services</a:t>
            </a:r>
          </a:p>
          <a:p>
            <a:r>
              <a:rPr lang="en-US" dirty="0">
                <a:solidFill>
                  <a:schemeClr val="tx1">
                    <a:lumMod val="75000"/>
                    <a:lumOff val="25000"/>
                  </a:schemeClr>
                </a:solidFill>
              </a:rPr>
              <a:t>Repatriation of mortal remains</a:t>
            </a:r>
          </a:p>
          <a:p>
            <a:r>
              <a:rPr lang="en-US" dirty="0">
                <a:solidFill>
                  <a:schemeClr val="tx1">
                    <a:lumMod val="75000"/>
                    <a:lumOff val="25000"/>
                  </a:schemeClr>
                </a:solidFill>
              </a:rPr>
              <a:t>Re-pricing of hospital bills</a:t>
            </a:r>
          </a:p>
          <a:p>
            <a:endParaRPr lang="en-US" dirty="0">
              <a:solidFill>
                <a:schemeClr val="tx1">
                  <a:lumMod val="75000"/>
                  <a:lumOff val="25000"/>
                </a:schemeClr>
              </a:solidFill>
            </a:endParaRPr>
          </a:p>
        </p:txBody>
      </p:sp>
      <p:pic>
        <p:nvPicPr>
          <p:cNvPr id="6" name="Picture 2" descr="C:\Users\gebruiker\Pictures\marketing material\training pics\surgeons-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772816"/>
            <a:ext cx="367631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373216"/>
            <a:ext cx="1885240" cy="1346980"/>
          </a:xfrm>
          <a:prstGeom prst="rect">
            <a:avLst/>
          </a:prstGeom>
        </p:spPr>
      </p:pic>
      <p:sp>
        <p:nvSpPr>
          <p:cNvPr id="4" name="Tijdelijke aanduiding voor dianummer 3"/>
          <p:cNvSpPr>
            <a:spLocks noGrp="1"/>
          </p:cNvSpPr>
          <p:nvPr>
            <p:ph type="sldNum" sz="quarter" idx="12"/>
          </p:nvPr>
        </p:nvSpPr>
        <p:spPr/>
        <p:txBody>
          <a:bodyPr/>
          <a:lstStyle/>
          <a:p>
            <a:fld id="{09F7AAD5-295F-4BB6-8198-54A932600509}" type="slidenum">
              <a:rPr lang="nl-BE" smtClean="0"/>
              <a:t>21</a:t>
            </a:fld>
            <a:endParaRPr lang="nl-BE"/>
          </a:p>
        </p:txBody>
      </p:sp>
    </p:spTree>
    <p:extLst>
      <p:ext uri="{BB962C8B-B14F-4D97-AF65-F5344CB8AC3E}">
        <p14:creationId xmlns:p14="http://schemas.microsoft.com/office/powerpoint/2010/main" val="39977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167027"/>
            <a:ext cx="2497460" cy="1873095"/>
          </a:xfrm>
          <a:prstGeom prst="rect">
            <a:avLst/>
          </a:prstGeom>
        </p:spPr>
      </p:pic>
      <p:pic>
        <p:nvPicPr>
          <p:cNvPr id="6"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661248"/>
            <a:ext cx="1885240" cy="1346980"/>
          </a:xfrm>
          <a:prstGeom prst="rect">
            <a:avLst/>
          </a:prstGeom>
        </p:spPr>
      </p:pic>
      <p:sp>
        <p:nvSpPr>
          <p:cNvPr id="2" name="Title 1"/>
          <p:cNvSpPr>
            <a:spLocks noGrp="1"/>
          </p:cNvSpPr>
          <p:nvPr>
            <p:ph type="title"/>
          </p:nvPr>
        </p:nvSpPr>
        <p:spPr>
          <a:xfrm>
            <a:off x="457200" y="52325"/>
            <a:ext cx="8229600" cy="1143000"/>
          </a:xfrm>
        </p:spPr>
        <p:txBody>
          <a:bodyPr/>
          <a:lstStyle/>
          <a:p>
            <a:r>
              <a:rPr lang="en-US" b="1" dirty="0">
                <a:solidFill>
                  <a:schemeClr val="tx2">
                    <a:lumMod val="75000"/>
                  </a:schemeClr>
                </a:solidFill>
              </a:rPr>
              <a:t>Navigator</a:t>
            </a:r>
            <a:r>
              <a:rPr lang="en-US" dirty="0">
                <a:solidFill>
                  <a:schemeClr val="tx2">
                    <a:lumMod val="75000"/>
                  </a:schemeClr>
                </a:solidFill>
              </a:rPr>
              <a:t> </a:t>
            </a:r>
          </a:p>
        </p:txBody>
      </p:sp>
      <p:sp>
        <p:nvSpPr>
          <p:cNvPr id="3" name="Content Placeholder 2"/>
          <p:cNvSpPr>
            <a:spLocks noGrp="1"/>
          </p:cNvSpPr>
          <p:nvPr>
            <p:ph sz="half" idx="1"/>
          </p:nvPr>
        </p:nvSpPr>
        <p:spPr>
          <a:xfrm>
            <a:off x="89756" y="1061778"/>
            <a:ext cx="8964488" cy="4753955"/>
          </a:xfrm>
        </p:spPr>
        <p:txBody>
          <a:bodyPr>
            <a:normAutofit fontScale="92500"/>
          </a:bodyPr>
          <a:lstStyle/>
          <a:p>
            <a:pPr marL="457200" marR="241300" indent="-457200" algn="just">
              <a:spcBef>
                <a:spcPts val="1200"/>
              </a:spcBef>
              <a:spcAft>
                <a:spcPts val="1085"/>
              </a:spcAft>
            </a:pPr>
            <a:r>
              <a:rPr lang="en-US" dirty="0">
                <a:solidFill>
                  <a:srgbClr val="000000"/>
                </a:solidFill>
                <a:latin typeface="Calibri" panose="020F0502020204030204" pitchFamily="34" charset="0"/>
                <a:ea typeface="Times New Roman" panose="02020603050405020304" pitchFamily="18" charset="0"/>
              </a:rPr>
              <a:t>MEDIGUIDE’s network of internationally recognized Providers will provide regional specific medical assistance. </a:t>
            </a:r>
          </a:p>
          <a:p>
            <a:pPr marL="457200" marR="241300" indent="-457200" algn="just">
              <a:spcBef>
                <a:spcPts val="1200"/>
              </a:spcBef>
              <a:spcAft>
                <a:spcPts val="1085"/>
              </a:spcAft>
            </a:pPr>
            <a:r>
              <a:rPr lang="en-US" dirty="0">
                <a:solidFill>
                  <a:srgbClr val="000000"/>
                </a:solidFill>
                <a:latin typeface="Calibri" panose="020F0502020204030204" pitchFamily="34" charset="0"/>
                <a:ea typeface="Times New Roman" panose="02020603050405020304" pitchFamily="18" charset="0"/>
              </a:rPr>
              <a:t>Once the MEDIGUIDE Provider is identified to the Member, the MEDIGUIDE Provider will assist the Member with :</a:t>
            </a:r>
            <a:endParaRPr lang="nl-BE" sz="1600" dirty="0">
              <a:latin typeface="Times New Roman" panose="02020603050405020304" pitchFamily="18" charset="0"/>
              <a:ea typeface="PMingLiU" panose="02020500000000000000" pitchFamily="18" charset="-120"/>
            </a:endParaRPr>
          </a:p>
          <a:p>
            <a:pPr lvl="1" algn="just">
              <a:tabLst>
                <a:tab pos="4500880" algn="r"/>
                <a:tab pos="4860925" algn="l"/>
              </a:tabLst>
            </a:pPr>
            <a:r>
              <a:rPr lang="en-US" dirty="0"/>
              <a:t>Advice on recommended facilities to the Member based on the Member’s medical second opinion and arrange admission;</a:t>
            </a:r>
            <a:endParaRPr lang="nl-BE" dirty="0"/>
          </a:p>
          <a:p>
            <a:pPr lvl="1" algn="just">
              <a:tabLst>
                <a:tab pos="4500880" algn="r"/>
                <a:tab pos="4860925" algn="l"/>
              </a:tabLst>
            </a:pPr>
            <a:r>
              <a:rPr lang="en-US" dirty="0"/>
              <a:t>Provide the Member with  a cost estimate for the treatment package.</a:t>
            </a:r>
            <a:endParaRPr lang="nl-BE" dirty="0"/>
          </a:p>
          <a:p>
            <a:pPr lvl="1" algn="just">
              <a:tabLst>
                <a:tab pos="4500880" algn="r"/>
                <a:tab pos="4860925" algn="l"/>
              </a:tabLst>
            </a:pPr>
            <a:r>
              <a:rPr lang="en-US" dirty="0"/>
              <a:t>Settlement of claims from medical providers in and out of network.</a:t>
            </a:r>
            <a:endParaRPr lang="nl-BE" dirty="0"/>
          </a:p>
          <a:p>
            <a:pPr lvl="1" algn="just">
              <a:tabLst>
                <a:tab pos="4500880" algn="r"/>
                <a:tab pos="4860925" algn="l"/>
              </a:tabLst>
            </a:pPr>
            <a:r>
              <a:rPr lang="en-US" dirty="0"/>
              <a:t>Case Management.</a:t>
            </a:r>
            <a:endParaRPr lang="nl-BE" dirty="0"/>
          </a:p>
          <a:p>
            <a:pPr lvl="1" algn="just">
              <a:tabLst>
                <a:tab pos="4500880" algn="r"/>
                <a:tab pos="4860925" algn="l"/>
              </a:tabLst>
            </a:pPr>
            <a:r>
              <a:rPr lang="en-US" dirty="0"/>
              <a:t>Pharmacy review of prescribed drugs if relevant. </a:t>
            </a:r>
            <a:endParaRPr lang="nl-BE" dirty="0"/>
          </a:p>
          <a:p>
            <a:pPr lvl="1" algn="just">
              <a:lnSpc>
                <a:spcPts val="1600"/>
              </a:lnSpc>
              <a:buFont typeface="+mj-lt"/>
              <a:buAutoNum type="alphaLcPeriod"/>
              <a:tabLst>
                <a:tab pos="4500880" algn="r"/>
                <a:tab pos="4860925" algn="l"/>
              </a:tabLst>
            </a:pPr>
            <a:endParaRPr lang="nl-BE" dirty="0"/>
          </a:p>
          <a:p>
            <a:pPr marL="0" indent="0">
              <a:buNone/>
            </a:pPr>
            <a:endParaRPr lang="en-US" dirty="0"/>
          </a:p>
        </p:txBody>
      </p:sp>
      <p:sp>
        <p:nvSpPr>
          <p:cNvPr id="5" name="Slide Number Placeholder 4"/>
          <p:cNvSpPr>
            <a:spLocks noGrp="1"/>
          </p:cNvSpPr>
          <p:nvPr>
            <p:ph type="sldNum" sz="quarter" idx="12"/>
          </p:nvPr>
        </p:nvSpPr>
        <p:spPr/>
        <p:txBody>
          <a:bodyPr/>
          <a:lstStyle/>
          <a:p>
            <a:fld id="{09F7AAD5-295F-4BB6-8198-54A932600509}" type="slidenum">
              <a:rPr lang="nl-BE" smtClean="0"/>
              <a:t>22</a:t>
            </a:fld>
            <a:endParaRPr lang="nl-BE"/>
          </a:p>
        </p:txBody>
      </p:sp>
    </p:spTree>
    <p:extLst>
      <p:ext uri="{BB962C8B-B14F-4D97-AF65-F5344CB8AC3E}">
        <p14:creationId xmlns:p14="http://schemas.microsoft.com/office/powerpoint/2010/main" val="112697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Travel Related Services </a:t>
            </a:r>
          </a:p>
        </p:txBody>
      </p:sp>
      <p:sp>
        <p:nvSpPr>
          <p:cNvPr id="3" name="Content Placeholder 2"/>
          <p:cNvSpPr>
            <a:spLocks noGrp="1"/>
          </p:cNvSpPr>
          <p:nvPr>
            <p:ph sz="half" idx="1"/>
          </p:nvPr>
        </p:nvSpPr>
        <p:spPr>
          <a:xfrm>
            <a:off x="457200" y="1600200"/>
            <a:ext cx="4038600" cy="1684785"/>
          </a:xfrm>
        </p:spPr>
        <p:txBody>
          <a:bodyPr/>
          <a:lstStyle/>
          <a:p>
            <a:r>
              <a:rPr lang="en-US" dirty="0"/>
              <a:t>Travel arrangements</a:t>
            </a:r>
          </a:p>
          <a:p>
            <a:r>
              <a:rPr lang="en-US" dirty="0"/>
              <a:t>Hotel booking </a:t>
            </a:r>
          </a:p>
          <a:p>
            <a:r>
              <a:rPr lang="en-US" dirty="0"/>
              <a:t>Airport pick up </a:t>
            </a:r>
          </a:p>
          <a:p>
            <a:endParaRPr lang="en-US" dirty="0"/>
          </a:p>
        </p:txBody>
      </p:sp>
      <p:sp>
        <p:nvSpPr>
          <p:cNvPr id="4" name="Content Placeholder 3"/>
          <p:cNvSpPr>
            <a:spLocks noGrp="1"/>
          </p:cNvSpPr>
          <p:nvPr>
            <p:ph sz="half" idx="2"/>
          </p:nvPr>
        </p:nvSpPr>
        <p:spPr>
          <a:xfrm>
            <a:off x="4648200" y="1600201"/>
            <a:ext cx="4038600" cy="1684784"/>
          </a:xfrm>
        </p:spPr>
        <p:txBody>
          <a:bodyPr/>
          <a:lstStyle/>
          <a:p>
            <a:r>
              <a:rPr lang="en-US" dirty="0"/>
              <a:t>Repatriation of mortal remains</a:t>
            </a:r>
          </a:p>
          <a:p>
            <a:endParaRPr lang="en-US" dirty="0"/>
          </a:p>
        </p:txBody>
      </p:sp>
      <p:sp>
        <p:nvSpPr>
          <p:cNvPr id="5" name="Slide Number Placeholder 4"/>
          <p:cNvSpPr>
            <a:spLocks noGrp="1"/>
          </p:cNvSpPr>
          <p:nvPr>
            <p:ph type="sldNum" sz="quarter" idx="12"/>
          </p:nvPr>
        </p:nvSpPr>
        <p:spPr/>
        <p:txBody>
          <a:bodyPr/>
          <a:lstStyle/>
          <a:p>
            <a:fld id="{09F7AAD5-295F-4BB6-8198-54A932600509}" type="slidenum">
              <a:rPr lang="nl-BE" smtClean="0"/>
              <a:t>23</a:t>
            </a:fld>
            <a:endParaRPr lang="nl-BE"/>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373216"/>
            <a:ext cx="1885240" cy="1346980"/>
          </a:xfrm>
          <a:prstGeom prst="rect">
            <a:avLst/>
          </a:prstGeom>
        </p:spPr>
      </p:pic>
      <p:sp>
        <p:nvSpPr>
          <p:cNvPr id="7" name="Title 1"/>
          <p:cNvSpPr txBox="1">
            <a:spLocks/>
          </p:cNvSpPr>
          <p:nvPr/>
        </p:nvSpPr>
        <p:spPr>
          <a:xfrm>
            <a:off x="478261" y="3186100"/>
            <a:ext cx="8126187" cy="60294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Travel expenses will be born by the member.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3" y="4311027"/>
            <a:ext cx="2278233" cy="2278233"/>
          </a:xfrm>
          <a:prstGeom prst="rect">
            <a:avLst/>
          </a:prstGeom>
        </p:spPr>
      </p:pic>
    </p:spTree>
    <p:extLst>
      <p:ext uri="{BB962C8B-B14F-4D97-AF65-F5344CB8AC3E}">
        <p14:creationId xmlns:p14="http://schemas.microsoft.com/office/powerpoint/2010/main" val="40740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00" fill="hold"/>
                                        <p:tgtEl>
                                          <p:spTgt spid="7"/>
                                        </p:tgtEl>
                                        <p:attrNameLst>
                                          <p:attrName>ppt_x</p:attrName>
                                        </p:attrNameLst>
                                      </p:cBhvr>
                                      <p:tavLst>
                                        <p:tav tm="0">
                                          <p:val>
                                            <p:strVal val="#ppt_x"/>
                                          </p:val>
                                        </p:tav>
                                        <p:tav tm="100000">
                                          <p:val>
                                            <p:strVal val="#ppt_x"/>
                                          </p:val>
                                        </p:tav>
                                      </p:tavLst>
                                    </p:anim>
                                    <p:anim calcmode="lin" valueType="num">
                                      <p:cBhvr additive="base">
                                        <p:cTn id="31"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Translation Services</a:t>
            </a:r>
          </a:p>
        </p:txBody>
      </p:sp>
      <p:sp>
        <p:nvSpPr>
          <p:cNvPr id="3" name="Content Placeholder 2"/>
          <p:cNvSpPr>
            <a:spLocks noGrp="1"/>
          </p:cNvSpPr>
          <p:nvPr>
            <p:ph sz="half" idx="1"/>
          </p:nvPr>
        </p:nvSpPr>
        <p:spPr>
          <a:xfrm>
            <a:off x="457200" y="1600200"/>
            <a:ext cx="8363272" cy="4525963"/>
          </a:xfrm>
        </p:spPr>
        <p:txBody>
          <a:bodyPr/>
          <a:lstStyle/>
          <a:p>
            <a:r>
              <a:rPr lang="en-US" dirty="0"/>
              <a:t>Available for more than 200 languages and dialects;</a:t>
            </a:r>
          </a:p>
          <a:p>
            <a:r>
              <a:rPr lang="en-US" dirty="0"/>
              <a:t>Any pair of languages;</a:t>
            </a:r>
          </a:p>
          <a:p>
            <a:r>
              <a:rPr lang="en-US" dirty="0"/>
              <a:t>24/7;</a:t>
            </a:r>
          </a:p>
          <a:p>
            <a:r>
              <a:rPr lang="en-US" dirty="0"/>
              <a:t>Toll free access number in country of destination.</a:t>
            </a:r>
          </a:p>
        </p:txBody>
      </p:sp>
      <p:sp>
        <p:nvSpPr>
          <p:cNvPr id="5" name="Slide Number Placeholder 4"/>
          <p:cNvSpPr>
            <a:spLocks noGrp="1"/>
          </p:cNvSpPr>
          <p:nvPr>
            <p:ph type="sldNum" sz="quarter" idx="12"/>
          </p:nvPr>
        </p:nvSpPr>
        <p:spPr/>
        <p:txBody>
          <a:bodyPr/>
          <a:lstStyle/>
          <a:p>
            <a:fld id="{09F7AAD5-295F-4BB6-8198-54A932600509}" type="slidenum">
              <a:rPr lang="nl-BE" smtClean="0"/>
              <a:t>24</a:t>
            </a:fld>
            <a:endParaRPr lang="nl-BE"/>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373216"/>
            <a:ext cx="1885240" cy="1346980"/>
          </a:xfrm>
          <a:prstGeom prst="rect">
            <a:avLst/>
          </a:prstGeom>
        </p:spPr>
      </p:pic>
      <p:pic>
        <p:nvPicPr>
          <p:cNvPr id="4" name="Picture 3"/>
          <p:cNvPicPr>
            <a:picLocks noChangeAspect="1"/>
          </p:cNvPicPr>
          <p:nvPr/>
        </p:nvPicPr>
        <p:blipFill>
          <a:blip r:embed="rId4"/>
          <a:stretch>
            <a:fillRect/>
          </a:stretch>
        </p:blipFill>
        <p:spPr>
          <a:xfrm>
            <a:off x="2987824" y="3777126"/>
            <a:ext cx="4402832" cy="2943070"/>
          </a:xfrm>
          <a:prstGeom prst="rect">
            <a:avLst/>
          </a:prstGeom>
        </p:spPr>
      </p:pic>
    </p:spTree>
    <p:extLst>
      <p:ext uri="{BB962C8B-B14F-4D97-AF65-F5344CB8AC3E}">
        <p14:creationId xmlns:p14="http://schemas.microsoft.com/office/powerpoint/2010/main" val="34733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Re-Pricing and Cost Containment</a:t>
            </a:r>
          </a:p>
        </p:txBody>
      </p:sp>
      <p:sp>
        <p:nvSpPr>
          <p:cNvPr id="3" name="Content Placeholder 2"/>
          <p:cNvSpPr>
            <a:spLocks noGrp="1"/>
          </p:cNvSpPr>
          <p:nvPr>
            <p:ph sz="half" idx="1"/>
          </p:nvPr>
        </p:nvSpPr>
        <p:spPr>
          <a:xfrm>
            <a:off x="457200" y="1403207"/>
            <a:ext cx="8003232" cy="4525963"/>
          </a:xfrm>
        </p:spPr>
        <p:txBody>
          <a:bodyPr/>
          <a:lstStyle/>
          <a:p>
            <a:r>
              <a:rPr lang="en-US" dirty="0"/>
              <a:t>MediGuide’s Regional Provider will work on a ‘no cure, no pay’ basis;</a:t>
            </a:r>
          </a:p>
          <a:p>
            <a:r>
              <a:rPr lang="en-US" dirty="0"/>
              <a:t>In total the Member will pay 25% of the savings obtained.</a:t>
            </a:r>
          </a:p>
          <a:p>
            <a:endParaRPr lang="en-US" dirty="0"/>
          </a:p>
        </p:txBody>
      </p:sp>
      <p:sp>
        <p:nvSpPr>
          <p:cNvPr id="5" name="Slide Number Placeholder 4"/>
          <p:cNvSpPr>
            <a:spLocks noGrp="1"/>
          </p:cNvSpPr>
          <p:nvPr>
            <p:ph type="sldNum" sz="quarter" idx="12"/>
          </p:nvPr>
        </p:nvSpPr>
        <p:spPr/>
        <p:txBody>
          <a:bodyPr/>
          <a:lstStyle/>
          <a:p>
            <a:fld id="{09F7AAD5-295F-4BB6-8198-54A932600509}" type="slidenum">
              <a:rPr lang="nl-BE" smtClean="0"/>
              <a:t>25</a:t>
            </a:fld>
            <a:endParaRPr lang="nl-BE"/>
          </a:p>
        </p:txBody>
      </p:sp>
      <p:pic>
        <p:nvPicPr>
          <p:cNvPr id="6"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373216"/>
            <a:ext cx="1885240" cy="1346980"/>
          </a:xfrm>
          <a:prstGeom prst="rect">
            <a:avLst/>
          </a:prstGeom>
        </p:spPr>
      </p:pic>
      <p:pic>
        <p:nvPicPr>
          <p:cNvPr id="4" name="Picture 3"/>
          <p:cNvPicPr>
            <a:picLocks noChangeAspect="1"/>
          </p:cNvPicPr>
          <p:nvPr/>
        </p:nvPicPr>
        <p:blipFill>
          <a:blip r:embed="rId4"/>
          <a:stretch>
            <a:fillRect/>
          </a:stretch>
        </p:blipFill>
        <p:spPr>
          <a:xfrm>
            <a:off x="4365863" y="3573016"/>
            <a:ext cx="3254137" cy="2164001"/>
          </a:xfrm>
          <a:prstGeom prst="rect">
            <a:avLst/>
          </a:prstGeom>
        </p:spPr>
      </p:pic>
    </p:spTree>
    <p:extLst>
      <p:ext uri="{BB962C8B-B14F-4D97-AF65-F5344CB8AC3E}">
        <p14:creationId xmlns:p14="http://schemas.microsoft.com/office/powerpoint/2010/main" val="64386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br>
              <a:rPr lang="en-US" sz="3200" b="1" dirty="0">
                <a:solidFill>
                  <a:schemeClr val="tx2">
                    <a:lumMod val="75000"/>
                  </a:schemeClr>
                </a:solidFill>
              </a:rPr>
            </a:br>
            <a:r>
              <a:rPr lang="en-US" sz="3200" b="1" dirty="0">
                <a:solidFill>
                  <a:schemeClr val="tx2">
                    <a:lumMod val="75000"/>
                  </a:schemeClr>
                </a:solidFill>
              </a:rPr>
              <a:t>Average Cost of treatments USA</a:t>
            </a:r>
            <a:br>
              <a:rPr lang="en-US" sz="3200" b="1" dirty="0">
                <a:solidFill>
                  <a:schemeClr val="tx2">
                    <a:lumMod val="75000"/>
                  </a:schemeClr>
                </a:solidFill>
              </a:rPr>
            </a:br>
            <a:r>
              <a:rPr lang="en-US" sz="2400" dirty="0">
                <a:solidFill>
                  <a:schemeClr val="tx2">
                    <a:lumMod val="75000"/>
                  </a:schemeClr>
                </a:solidFill>
              </a:rPr>
              <a:t>(before cost containment)</a:t>
            </a:r>
            <a:br>
              <a:rPr lang="en-US" sz="3200" b="1" dirty="0">
                <a:solidFill>
                  <a:schemeClr val="tx2">
                    <a:lumMod val="75000"/>
                  </a:schemeClr>
                </a:solidFill>
              </a:rPr>
            </a:br>
            <a:endParaRPr lang="en-US" sz="3200" b="1" dirty="0">
              <a:solidFill>
                <a:schemeClr val="tx2">
                  <a:lumMod val="75000"/>
                </a:schemeClr>
              </a:solidFill>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373216"/>
            <a:ext cx="1885240" cy="1346980"/>
          </a:xfrm>
          <a:prstGeom prst="rect">
            <a:avLst/>
          </a:prstGeom>
        </p:spPr>
      </p:pic>
      <p:sp>
        <p:nvSpPr>
          <p:cNvPr id="3" name="Tijdelijke aanduiding voor dianummer 2"/>
          <p:cNvSpPr>
            <a:spLocks noGrp="1"/>
          </p:cNvSpPr>
          <p:nvPr>
            <p:ph type="sldNum" sz="quarter" idx="12"/>
          </p:nvPr>
        </p:nvSpPr>
        <p:spPr/>
        <p:txBody>
          <a:bodyPr/>
          <a:lstStyle/>
          <a:p>
            <a:fld id="{09F7AAD5-295F-4BB6-8198-54A932600509}" type="slidenum">
              <a:rPr lang="nl-BE" smtClean="0"/>
              <a:t>26</a:t>
            </a:fld>
            <a:endParaRPr lang="nl-BE"/>
          </a:p>
        </p:txBody>
      </p:sp>
      <p:graphicFrame>
        <p:nvGraphicFramePr>
          <p:cNvPr id="5" name="Content Placeholder 4"/>
          <p:cNvGraphicFramePr>
            <a:graphicFrameLocks noGrp="1"/>
          </p:cNvGraphicFramePr>
          <p:nvPr>
            <p:ph idx="1"/>
            <p:extLst/>
          </p:nvPr>
        </p:nvGraphicFramePr>
        <p:xfrm>
          <a:off x="1816100" y="1628800"/>
          <a:ext cx="5511800" cy="3933825"/>
        </p:xfrm>
        <a:graphic>
          <a:graphicData uri="http://schemas.openxmlformats.org/drawingml/2006/table">
            <a:tbl>
              <a:tblPr firstRow="1" firstCol="1" bandRow="1"/>
              <a:tblGrid>
                <a:gridCol w="4530725">
                  <a:extLst>
                    <a:ext uri="{9D8B030D-6E8A-4147-A177-3AD203B41FA5}">
                      <a16:colId xmlns:a16="http://schemas.microsoft.com/office/drawing/2014/main" val="151267411"/>
                    </a:ext>
                  </a:extLst>
                </a:gridCol>
                <a:gridCol w="981075">
                  <a:extLst>
                    <a:ext uri="{9D8B030D-6E8A-4147-A177-3AD203B41FA5}">
                      <a16:colId xmlns:a16="http://schemas.microsoft.com/office/drawing/2014/main" val="2714378985"/>
                    </a:ext>
                  </a:extLst>
                </a:gridCol>
              </a:tblGrid>
              <a:tr h="238125">
                <a:tc gridSpan="2">
                  <a:txBody>
                    <a:bodyPr/>
                    <a:lstStyle/>
                    <a:p>
                      <a:pPr algn="ctr">
                        <a:spcAft>
                          <a:spcPts val="0"/>
                        </a:spcAft>
                      </a:pPr>
                      <a:r>
                        <a:rPr lang="nl-BE" sz="1400" b="1">
                          <a:solidFill>
                            <a:srgbClr val="2F75B5"/>
                          </a:solidFill>
                          <a:effectLst/>
                          <a:latin typeface="Calibri" panose="020F0502020204030204" pitchFamily="34" charset="0"/>
                          <a:ea typeface="Calibri" panose="020F0502020204030204" pitchFamily="34" charset="0"/>
                          <a:cs typeface="Times New Roman" panose="02020603050405020304" pitchFamily="18" charset="0"/>
                        </a:rPr>
                        <a:t>Average Charges for Treatments</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344142705"/>
                  </a:ext>
                </a:extLst>
              </a:tr>
              <a:tr h="200025">
                <a:tc gridSpan="2">
                  <a:txBody>
                    <a:bodyPr/>
                    <a:lstStyle/>
                    <a:p>
                      <a:pPr algn="ctr">
                        <a:spcAft>
                          <a:spcPts val="0"/>
                        </a:spcAft>
                      </a:pPr>
                      <a:r>
                        <a:rPr lang="nl-BE" sz="1100">
                          <a:solidFill>
                            <a:srgbClr val="2F75B5"/>
                          </a:solidFill>
                          <a:effectLst/>
                          <a:latin typeface="Calibri" panose="020F0502020204030204" pitchFamily="34" charset="0"/>
                          <a:ea typeface="Calibri" panose="020F0502020204030204" pitchFamily="34" charset="0"/>
                          <a:cs typeface="Times New Roman" panose="02020603050405020304" pitchFamily="18" charset="0"/>
                        </a:rPr>
                        <a:t>(Before cost containment)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71157583"/>
                  </a:ext>
                </a:extLst>
              </a:tr>
              <a:tr h="209550">
                <a:tc>
                  <a:txBody>
                    <a:bodyPr/>
                    <a:lstStyle/>
                    <a:p>
                      <a:pPr algn="ct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2016 Average Costs Nationwide</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USD</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160526"/>
                  </a:ext>
                </a:extLst>
              </a:tr>
              <a:tr h="200025">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Aorta Valve Replacement or other Cardiothoracic Procedures</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159,641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589111"/>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Craniotomy for Multiple Significant trauma</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190,530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45149"/>
                  </a:ext>
                </a:extLst>
              </a:tr>
              <a:tr h="200025">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Coronary Artery Bypass surgery</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188,758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179402"/>
                  </a:ext>
                </a:extLst>
              </a:tr>
              <a:tr h="209550">
                <a:tc>
                  <a:txBody>
                    <a:bodyPr/>
                    <a:lstStyle/>
                    <a:p>
                      <a:pPr>
                        <a:spcAft>
                          <a:spcPts val="0"/>
                        </a:spcAft>
                      </a:pPr>
                      <a:r>
                        <a:rPr lang="nl-B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Cancer</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spcAft>
                          <a:spcPts val="0"/>
                        </a:spcAft>
                      </a:pPr>
                      <a:r>
                        <a:rPr lang="nl-BE"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dbl"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3F3F3F"/>
                      </a:solidFill>
                      <a:prstDash val="solid"/>
                      <a:round/>
                      <a:headEnd type="none" w="med" len="med"/>
                      <a:tailEnd type="none" w="med" len="med"/>
                    </a:lnB>
                    <a:solidFill>
                      <a:srgbClr val="C9C9C9"/>
                    </a:solidFill>
                  </a:tcPr>
                </a:tc>
                <a:extLst>
                  <a:ext uri="{0D108BD9-81ED-4DB2-BD59-A6C34878D82A}">
                    <a16:rowId xmlns:a16="http://schemas.microsoft.com/office/drawing/2014/main" val="2958307537"/>
                  </a:ext>
                </a:extLst>
              </a:tr>
              <a:tr h="200025">
                <a:tc>
                  <a:txBody>
                    <a:bodyPr/>
                    <a:lstStyle/>
                    <a:p>
                      <a:pPr indent="279400">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Mastectomy</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44,724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3F3F3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113674"/>
                  </a:ext>
                </a:extLst>
              </a:tr>
              <a:tr h="190500">
                <a:tc>
                  <a:txBody>
                    <a:bodyPr/>
                    <a:lstStyle/>
                    <a:p>
                      <a:pPr indent="279400">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Prostatectomy</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93,903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577429"/>
                  </a:ext>
                </a:extLst>
              </a:tr>
              <a:tr h="190500">
                <a:tc>
                  <a:txBody>
                    <a:bodyPr/>
                    <a:lstStyle/>
                    <a:p>
                      <a:pPr indent="279400">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Pancreas cancer</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178,616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81753"/>
                  </a:ext>
                </a:extLst>
              </a:tr>
              <a:tr h="190500">
                <a:tc>
                  <a:txBody>
                    <a:bodyPr/>
                    <a:lstStyle/>
                    <a:p>
                      <a:pPr indent="279400">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Ovarian cancer</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139,929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502296"/>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Kidney Failure</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74,785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637480"/>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Heart Transplant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976,014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832752"/>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Kidney Transplant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207,160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37019"/>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Lymphoma and Leukemia with major O.R. procedures</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195,885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776681"/>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Acute Leukemia without O.R. procedures, age 0-17</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173,131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518229"/>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Bone Marrow Transplant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205,510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147705"/>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Liver Transplant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498,763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283811"/>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Chemotherapy with acute Leukemia as secondary diagnosis</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81,776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061848"/>
                  </a:ext>
                </a:extLst>
              </a:tr>
              <a:tr h="190500">
                <a:tc>
                  <a:txBody>
                    <a:bodyPr/>
                    <a:lstStyle/>
                    <a:p>
                      <a:pPr>
                        <a:spcAft>
                          <a:spcPts val="0"/>
                        </a:spcAft>
                      </a:pPr>
                      <a:r>
                        <a:rPr lang="nl-BE"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Lung Transplant</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BE"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495,615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42352"/>
                  </a:ext>
                </a:extLst>
              </a:tr>
            </a:tbl>
          </a:graphicData>
        </a:graphic>
      </p:graphicFrame>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79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79400" algn="l" defTabSz="914400" rtl="0" eaLnBrk="0" fontAlgn="base" latinLnBrk="0" hangingPunct="0">
              <a:lnSpc>
                <a:spcPct val="100000"/>
              </a:lnSpc>
              <a:spcBef>
                <a:spcPct val="0"/>
              </a:spcBef>
              <a:spcAft>
                <a:spcPct val="0"/>
              </a:spcAft>
              <a:buClrTx/>
              <a:buSzTx/>
              <a:buFontTx/>
              <a:buNone/>
              <a:tabLst/>
            </a:pPr>
            <a:r>
              <a:rPr kumimoji="0" lang="en-US" altLang="nl-B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600" b="0" i="0" u="none" strike="noStrike" cap="none" normalizeH="0" baseline="0">
              <a:ln>
                <a:noFill/>
              </a:ln>
              <a:solidFill>
                <a:schemeClr val="tx1"/>
              </a:solidFill>
              <a:effectLst/>
              <a:latin typeface="Arial" panose="020B0604020202020204"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0" lang="en-US" altLang="nl-B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BE" altLang="nl-BE" sz="600" b="0" i="0" u="none" strike="noStrike" cap="none" normalizeH="0" baseline="0">
              <a:ln>
                <a:noFill/>
              </a:ln>
              <a:solidFill>
                <a:schemeClr val="tx1"/>
              </a:solidFill>
              <a:effectLst/>
              <a:latin typeface="Arial" panose="020B0604020202020204"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0" lang="en-US" altLang="nl-B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nl-B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02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3AF459-6278-4072-BF6D-0106B14E0127}"/>
              </a:ext>
            </a:extLst>
          </p:cNvPr>
          <p:cNvPicPr>
            <a:picLocks noChangeAspect="1"/>
          </p:cNvPicPr>
          <p:nvPr/>
        </p:nvPicPr>
        <p:blipFill>
          <a:blip r:embed="rId3"/>
          <a:stretch>
            <a:fillRect/>
          </a:stretch>
        </p:blipFill>
        <p:spPr>
          <a:xfrm>
            <a:off x="-447111" y="26870"/>
            <a:ext cx="10309931" cy="7290562"/>
          </a:xfrm>
          <a:prstGeom prst="rect">
            <a:avLst/>
          </a:prstGeom>
        </p:spPr>
      </p:pic>
      <p:sp>
        <p:nvSpPr>
          <p:cNvPr id="2" name="Titel 1"/>
          <p:cNvSpPr>
            <a:spLocks noGrp="1"/>
          </p:cNvSpPr>
          <p:nvPr>
            <p:ph type="title"/>
          </p:nvPr>
        </p:nvSpPr>
        <p:spPr/>
        <p:txBody>
          <a:bodyPr/>
          <a:lstStyle/>
          <a:p>
            <a:r>
              <a:rPr lang="en-US" b="1" dirty="0">
                <a:solidFill>
                  <a:schemeClr val="tx2">
                    <a:lumMod val="75000"/>
                  </a:schemeClr>
                </a:solidFill>
              </a:rPr>
              <a:t>Re-pricing impact</a:t>
            </a:r>
            <a:endParaRPr lang="en-US"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 y="5484150"/>
            <a:ext cx="1885240" cy="1346980"/>
          </a:xfrm>
          <a:prstGeom prst="rect">
            <a:avLst/>
          </a:prstGeom>
        </p:spPr>
      </p:pic>
      <p:sp>
        <p:nvSpPr>
          <p:cNvPr id="3" name="Tijdelijke aanduiding voor dianummer 2"/>
          <p:cNvSpPr>
            <a:spLocks noGrp="1"/>
          </p:cNvSpPr>
          <p:nvPr>
            <p:ph type="sldNum" sz="quarter" idx="12"/>
          </p:nvPr>
        </p:nvSpPr>
        <p:spPr/>
        <p:txBody>
          <a:bodyPr/>
          <a:lstStyle/>
          <a:p>
            <a:fld id="{09F7AAD5-295F-4BB6-8198-54A932600509}" type="slidenum">
              <a:rPr lang="nl-BE" smtClean="0"/>
              <a:t>27</a:t>
            </a:fld>
            <a:endParaRPr lang="nl-BE"/>
          </a:p>
        </p:txBody>
      </p:sp>
    </p:spTree>
    <p:extLst>
      <p:ext uri="{BB962C8B-B14F-4D97-AF65-F5344CB8AC3E}">
        <p14:creationId xmlns:p14="http://schemas.microsoft.com/office/powerpoint/2010/main" val="219511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30964"/>
            <a:ext cx="1885240" cy="1346980"/>
          </a:xfrm>
          <a:prstGeom prst="rect">
            <a:avLst/>
          </a:prstGeom>
        </p:spPr>
      </p:pic>
      <p:sp>
        <p:nvSpPr>
          <p:cNvPr id="2" name="Title 1"/>
          <p:cNvSpPr>
            <a:spLocks noGrp="1"/>
          </p:cNvSpPr>
          <p:nvPr>
            <p:ph type="title"/>
          </p:nvPr>
        </p:nvSpPr>
        <p:spPr/>
        <p:txBody>
          <a:bodyPr/>
          <a:lstStyle/>
          <a:p>
            <a:r>
              <a:rPr lang="en-US" b="1" dirty="0">
                <a:solidFill>
                  <a:schemeClr val="tx2">
                    <a:lumMod val="75000"/>
                  </a:schemeClr>
                </a:solidFill>
              </a:rPr>
              <a:t>Costing example</a:t>
            </a:r>
            <a:endParaRPr lang="en-US" dirty="0"/>
          </a:p>
        </p:txBody>
      </p:sp>
      <p:sp>
        <p:nvSpPr>
          <p:cNvPr id="4" name="Content Placeholder 3"/>
          <p:cNvSpPr>
            <a:spLocks noGrp="1"/>
          </p:cNvSpPr>
          <p:nvPr>
            <p:ph sz="half" idx="1"/>
          </p:nvPr>
        </p:nvSpPr>
        <p:spPr>
          <a:xfrm>
            <a:off x="323528" y="1600201"/>
            <a:ext cx="7632848" cy="1396751"/>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r>
              <a:rPr lang="en-US" u="sng" dirty="0"/>
              <a:t>Example :Pancreatic cancer</a:t>
            </a:r>
          </a:p>
          <a:p>
            <a:r>
              <a:rPr lang="en-US" dirty="0"/>
              <a:t>Gross Hospital Bill: $178,616</a:t>
            </a:r>
          </a:p>
          <a:p>
            <a:r>
              <a:rPr lang="en-US" dirty="0"/>
              <a:t>Re-Pricing discount (savings): 55% or $98,238.80</a:t>
            </a:r>
          </a:p>
          <a:p>
            <a:endParaRPr lang="en-US" dirty="0"/>
          </a:p>
          <a:p>
            <a:endParaRPr lang="en-US" u="sng" dirty="0"/>
          </a:p>
          <a:p>
            <a:endParaRPr lang="en-US" u="sng" dirty="0"/>
          </a:p>
        </p:txBody>
      </p:sp>
      <p:sp>
        <p:nvSpPr>
          <p:cNvPr id="5" name="Content Placeholder 4"/>
          <p:cNvSpPr>
            <a:spLocks noGrp="1"/>
          </p:cNvSpPr>
          <p:nvPr>
            <p:ph sz="half" idx="2"/>
          </p:nvPr>
        </p:nvSpPr>
        <p:spPr>
          <a:xfrm>
            <a:off x="351066" y="3356992"/>
            <a:ext cx="7632848" cy="216024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r>
              <a:rPr lang="en-US" u="sng" dirty="0"/>
              <a:t>Cost for Member</a:t>
            </a:r>
          </a:p>
          <a:p>
            <a:r>
              <a:rPr lang="en-US" dirty="0"/>
              <a:t>At dismissal: $24,559.70 (25% of savings)</a:t>
            </a:r>
          </a:p>
          <a:p>
            <a:r>
              <a:rPr lang="en-US" dirty="0"/>
              <a:t>Net Hospital Bill: $178,616 – $98,238.80 = $80,377.20</a:t>
            </a:r>
          </a:p>
          <a:p>
            <a:r>
              <a:rPr lang="en-US" dirty="0"/>
              <a:t>Total cost to member: $104,936.90 </a:t>
            </a:r>
          </a:p>
          <a:p>
            <a:r>
              <a:rPr lang="en-US" dirty="0"/>
              <a:t>Net savings $73,679.10</a:t>
            </a:r>
          </a:p>
          <a:p>
            <a:endParaRPr lang="en-US" u="sng" dirty="0"/>
          </a:p>
        </p:txBody>
      </p:sp>
      <p:sp>
        <p:nvSpPr>
          <p:cNvPr id="3" name="Slide Number Placeholder 2"/>
          <p:cNvSpPr>
            <a:spLocks noGrp="1"/>
          </p:cNvSpPr>
          <p:nvPr>
            <p:ph type="sldNum" sz="quarter" idx="12"/>
          </p:nvPr>
        </p:nvSpPr>
        <p:spPr/>
        <p:txBody>
          <a:bodyPr/>
          <a:lstStyle/>
          <a:p>
            <a:fld id="{09F7AAD5-295F-4BB6-8198-54A932600509}" type="slidenum">
              <a:rPr lang="nl-BE" smtClean="0"/>
              <a:t>28</a:t>
            </a:fld>
            <a:endParaRPr lang="nl-BE"/>
          </a:p>
        </p:txBody>
      </p:sp>
    </p:spTree>
    <p:extLst>
      <p:ext uri="{BB962C8B-B14F-4D97-AF65-F5344CB8AC3E}">
        <p14:creationId xmlns:p14="http://schemas.microsoft.com/office/powerpoint/2010/main" val="209342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1000"/>
                                        <p:tgtEl>
                                          <p:spTgt spid="5">
                                            <p:bg/>
                                          </p:spTgt>
                                        </p:tgtEl>
                                      </p:cBhvr>
                                    </p:animEffect>
                                    <p:anim calcmode="lin" valueType="num">
                                      <p:cBhvr>
                                        <p:cTn id="30" dur="1000" fill="hold"/>
                                        <p:tgtEl>
                                          <p:spTgt spid="5">
                                            <p:bg/>
                                          </p:spTgt>
                                        </p:tgtEl>
                                        <p:attrNameLst>
                                          <p:attrName>ppt_x</p:attrName>
                                        </p:attrNameLst>
                                      </p:cBhvr>
                                      <p:tavLst>
                                        <p:tav tm="0">
                                          <p:val>
                                            <p:strVal val="#ppt_x"/>
                                          </p:val>
                                        </p:tav>
                                        <p:tav tm="100000">
                                          <p:val>
                                            <p:strVal val="#ppt_x"/>
                                          </p:val>
                                        </p:tav>
                                      </p:tavLst>
                                    </p:anim>
                                    <p:anim calcmode="lin" valueType="num">
                                      <p:cBhvr>
                                        <p:cTn id="31" dur="1000" fill="hold"/>
                                        <p:tgtEl>
                                          <p:spTgt spid="5">
                                            <p:bg/>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1000"/>
                                        <p:tgtEl>
                                          <p:spTgt spid="5">
                                            <p:txEl>
                                              <p:pRg st="1" end="1"/>
                                            </p:txEl>
                                          </p:spTgt>
                                        </p:tgtEl>
                                      </p:cBhvr>
                                    </p:animEffect>
                                    <p:anim calcmode="lin" valueType="num">
                                      <p:cBhvr>
                                        <p:cTn id="4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1000"/>
                                        <p:tgtEl>
                                          <p:spTgt spid="5">
                                            <p:txEl>
                                              <p:pRg st="3" end="3"/>
                                            </p:txEl>
                                          </p:spTgt>
                                        </p:tgtEl>
                                      </p:cBhvr>
                                    </p:animEffect>
                                    <p:anim calcmode="lin" valueType="num">
                                      <p:cBhvr>
                                        <p:cTn id="5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1000"/>
                                        <p:tgtEl>
                                          <p:spTgt spid="5">
                                            <p:txEl>
                                              <p:pRg st="4" end="4"/>
                                            </p:txEl>
                                          </p:spTgt>
                                        </p:tgtEl>
                                      </p:cBhvr>
                                    </p:animEffect>
                                    <p:anim calcmode="lin" valueType="num">
                                      <p:cBhvr>
                                        <p:cTn id="5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7526" y="4697150"/>
            <a:ext cx="3024336" cy="2160850"/>
          </a:xfrm>
          <a:prstGeom prst="rect">
            <a:avLst/>
          </a:prstGeom>
        </p:spPr>
      </p:pic>
      <p:sp>
        <p:nvSpPr>
          <p:cNvPr id="2" name="Titel 1"/>
          <p:cNvSpPr>
            <a:spLocks noGrp="1"/>
          </p:cNvSpPr>
          <p:nvPr>
            <p:ph type="title"/>
          </p:nvPr>
        </p:nvSpPr>
        <p:spPr/>
        <p:txBody>
          <a:bodyPr/>
          <a:lstStyle/>
          <a:p>
            <a:r>
              <a:rPr lang="en-US" b="1" dirty="0">
                <a:solidFill>
                  <a:schemeClr val="tx2">
                    <a:lumMod val="75000"/>
                  </a:schemeClr>
                </a:solidFill>
              </a:rPr>
              <a:t>MediGuide Capabilities</a:t>
            </a:r>
            <a:endParaRPr lang="en-US" dirty="0">
              <a:solidFill>
                <a:schemeClr val="tx2"/>
              </a:solidFill>
            </a:endParaRPr>
          </a:p>
        </p:txBody>
      </p:sp>
      <p:sp>
        <p:nvSpPr>
          <p:cNvPr id="3" name="Tijdelijke aanduiding voor inhoud 2"/>
          <p:cNvSpPr>
            <a:spLocks noGrp="1"/>
          </p:cNvSpPr>
          <p:nvPr>
            <p:ph idx="1"/>
          </p:nvPr>
        </p:nvSpPr>
        <p:spPr>
          <a:xfrm>
            <a:off x="323528" y="1600200"/>
            <a:ext cx="8229600" cy="4525963"/>
          </a:xfrm>
        </p:spPr>
        <p:txBody>
          <a:bodyPr>
            <a:normAutofit/>
          </a:bodyPr>
          <a:lstStyle/>
          <a:p>
            <a:pPr marL="742950" indent="-742950">
              <a:buFont typeface="+mj-lt"/>
              <a:buAutoNum type="arabicPeriod"/>
            </a:pPr>
            <a:r>
              <a:rPr lang="en-US" sz="4400" b="1" dirty="0">
                <a:solidFill>
                  <a:schemeClr val="tx2">
                    <a:lumMod val="20000"/>
                    <a:lumOff val="80000"/>
                  </a:schemeClr>
                </a:solidFill>
              </a:rPr>
              <a:t>Medical Second Opinions</a:t>
            </a:r>
          </a:p>
          <a:p>
            <a:pPr marL="742950" indent="-742950">
              <a:buFont typeface="+mj-lt"/>
              <a:buAutoNum type="arabicPeriod"/>
            </a:pPr>
            <a:r>
              <a:rPr lang="en-US" sz="4400" b="1" dirty="0">
                <a:solidFill>
                  <a:schemeClr val="tx2">
                    <a:lumMod val="20000"/>
                    <a:lumOff val="80000"/>
                  </a:schemeClr>
                </a:solidFill>
              </a:rPr>
              <a:t>Navigator</a:t>
            </a:r>
          </a:p>
          <a:p>
            <a:pPr marL="742950" indent="-742950">
              <a:buFont typeface="+mj-lt"/>
              <a:buAutoNum type="arabicPeriod"/>
            </a:pPr>
            <a:r>
              <a:rPr lang="en-US" sz="4800" b="1" dirty="0">
                <a:solidFill>
                  <a:srgbClr val="002060"/>
                </a:solidFill>
              </a:rPr>
              <a:t>MSMD</a:t>
            </a:r>
          </a:p>
          <a:p>
            <a:pPr marL="0" indent="0">
              <a:buNone/>
            </a:pPr>
            <a:r>
              <a:rPr lang="en-US" sz="4400" b="1" dirty="0">
                <a:solidFill>
                  <a:schemeClr val="tx2"/>
                </a:solidFill>
              </a:rPr>
              <a:t>	</a:t>
            </a:r>
          </a:p>
        </p:txBody>
      </p:sp>
      <p:pic>
        <p:nvPicPr>
          <p:cNvPr id="6" name="Picture 2" descr="C:\Users\gebruiker\Pictures\MediGuide\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348270"/>
            <a:ext cx="2610786" cy="367301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09F7AAD5-295F-4BB6-8198-54A932600509}" type="slidenum">
              <a:rPr lang="nl-BE" smtClean="0"/>
              <a:t>29</a:t>
            </a:fld>
            <a:endParaRPr lang="nl-BE"/>
          </a:p>
        </p:txBody>
      </p:sp>
    </p:spTree>
    <p:extLst>
      <p:ext uri="{BB962C8B-B14F-4D97-AF65-F5344CB8AC3E}">
        <p14:creationId xmlns:p14="http://schemas.microsoft.com/office/powerpoint/2010/main" val="32019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988070"/>
            <a:ext cx="4327740" cy="2881090"/>
          </a:xfrm>
          <a:prstGeom prst="rect">
            <a:avLst/>
          </a:prstGeom>
        </p:spPr>
      </p:pic>
      <p:sp>
        <p:nvSpPr>
          <p:cNvPr id="2" name="Titel 1"/>
          <p:cNvSpPr>
            <a:spLocks noGrp="1"/>
          </p:cNvSpPr>
          <p:nvPr>
            <p:ph type="title" idx="4294967295"/>
          </p:nvPr>
        </p:nvSpPr>
        <p:spPr>
          <a:xfrm>
            <a:off x="518864" y="274638"/>
            <a:ext cx="8229600" cy="1143000"/>
          </a:xfrm>
        </p:spPr>
        <p:txBody>
          <a:bodyPr/>
          <a:lstStyle/>
          <a:p>
            <a:r>
              <a:rPr lang="en-US" b="1" dirty="0">
                <a:solidFill>
                  <a:schemeClr val="tx2">
                    <a:lumMod val="75000"/>
                  </a:schemeClr>
                </a:solidFill>
              </a:rPr>
              <a:t>MediGuide Group</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68" y="1412776"/>
            <a:ext cx="2161032" cy="1438656"/>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039228"/>
            <a:ext cx="2161032" cy="1438656"/>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6367" y="3068960"/>
            <a:ext cx="2161032" cy="1438656"/>
          </a:xfrm>
          <a:prstGeom prst="rect">
            <a:avLst/>
          </a:prstGeom>
        </p:spPr>
      </p:pic>
      <p:pic>
        <p:nvPicPr>
          <p:cNvPr id="3" name="Afbeelding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4372286"/>
            <a:ext cx="2161032" cy="1438656"/>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0917" y="1586800"/>
            <a:ext cx="2161032" cy="1438656"/>
          </a:xfrm>
          <a:prstGeom prst="rect">
            <a:avLst/>
          </a:prstGeom>
        </p:spPr>
      </p:pic>
      <p:pic>
        <p:nvPicPr>
          <p:cNvPr id="5" name="Picture 4"/>
          <p:cNvPicPr>
            <a:picLocks noChangeAspect="1"/>
          </p:cNvPicPr>
          <p:nvPr/>
        </p:nvPicPr>
        <p:blipFill>
          <a:blip r:embed="rId9"/>
          <a:stretch>
            <a:fillRect/>
          </a:stretch>
        </p:blipFill>
        <p:spPr>
          <a:xfrm>
            <a:off x="6948264" y="4725144"/>
            <a:ext cx="2008460" cy="1337085"/>
          </a:xfrm>
          <a:prstGeom prst="rect">
            <a:avLst/>
          </a:prstGeom>
        </p:spPr>
      </p:pic>
      <p:pic>
        <p:nvPicPr>
          <p:cNvPr id="7" name="Picture 6">
            <a:extLst>
              <a:ext uri="{FF2B5EF4-FFF2-40B4-BE49-F238E27FC236}">
                <a16:creationId xmlns:a16="http://schemas.microsoft.com/office/drawing/2014/main" id="{1A0A2DEA-DDDE-429A-9237-3273431DCF8E}"/>
              </a:ext>
            </a:extLst>
          </p:cNvPr>
          <p:cNvPicPr>
            <a:picLocks noChangeAspect="1"/>
          </p:cNvPicPr>
          <p:nvPr/>
        </p:nvPicPr>
        <p:blipFill>
          <a:blip r:embed="rId10"/>
          <a:stretch>
            <a:fillRect/>
          </a:stretch>
        </p:blipFill>
        <p:spPr>
          <a:xfrm>
            <a:off x="3821109" y="4747690"/>
            <a:ext cx="1974594" cy="1314539"/>
          </a:xfrm>
          <a:prstGeom prst="rect">
            <a:avLst/>
          </a:prstGeom>
        </p:spPr>
      </p:pic>
    </p:spTree>
    <p:extLst>
      <p:ext uri="{BB962C8B-B14F-4D97-AF65-F5344CB8AC3E}">
        <p14:creationId xmlns:p14="http://schemas.microsoft.com/office/powerpoint/2010/main" val="243766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6000"/>
                            </p:stCondLst>
                            <p:childTnLst>
                              <p:par>
                                <p:cTn id="25" presetID="10" presetClass="entr" presetSubtype="0" fill="hold"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3159" y="4293748"/>
            <a:ext cx="4800600" cy="1460500"/>
          </a:xfrm>
        </p:spPr>
        <p:txBody>
          <a:bodyPr>
            <a:normAutofit/>
          </a:bodyPr>
          <a:lstStyle/>
          <a:p>
            <a:r>
              <a:rPr lang="en-US" sz="2700" dirty="0">
                <a:solidFill>
                  <a:schemeClr val="tx1"/>
                </a:solidFill>
                <a:hlinkClick r:id="rId3"/>
              </a:rPr>
              <a:t>http://demo.msmdcare.com/msmd-patient/consults.htm</a:t>
            </a:r>
            <a:r>
              <a:rPr lang="en-US" sz="2700" dirty="0">
                <a:solidFill>
                  <a:schemeClr val="tx1"/>
                </a:solidFill>
              </a:rPr>
              <a:t> </a:t>
            </a:r>
          </a:p>
        </p:txBody>
      </p:sp>
      <p:pic>
        <p:nvPicPr>
          <p:cNvPr id="5" name="Picture 4"/>
          <p:cNvPicPr>
            <a:picLocks noChangeAspect="1"/>
          </p:cNvPicPr>
          <p:nvPr/>
        </p:nvPicPr>
        <p:blipFill>
          <a:blip r:embed="rId4"/>
          <a:stretch>
            <a:fillRect/>
          </a:stretch>
        </p:blipFill>
        <p:spPr>
          <a:xfrm>
            <a:off x="513159" y="1428369"/>
            <a:ext cx="5925149" cy="1547241"/>
          </a:xfrm>
          <a:prstGeom prst="rect">
            <a:avLst/>
          </a:prstGeom>
        </p:spPr>
      </p:pic>
    </p:spTree>
    <p:extLst>
      <p:ext uri="{BB962C8B-B14F-4D97-AF65-F5344CB8AC3E}">
        <p14:creationId xmlns:p14="http://schemas.microsoft.com/office/powerpoint/2010/main" val="2072689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7"/>
          </p:nvPr>
        </p:nvSpPr>
        <p:spPr/>
        <p:txBody>
          <a:bodyPr/>
          <a:lstStyle/>
          <a:p>
            <a:fld id="{B6F15528-21DE-4FAA-801E-634DDDAF4B2B}" type="slidenum">
              <a:rPr lang="en-US" smtClean="0"/>
              <a:t>31</a:t>
            </a:fld>
            <a:endParaRPr lang="en-US"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466396"/>
            <a:ext cx="1885240" cy="1346980"/>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252538"/>
            <a:ext cx="543877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652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7"/>
          </p:nvPr>
        </p:nvSpPr>
        <p:spPr/>
        <p:txBody>
          <a:bodyPr/>
          <a:lstStyle/>
          <a:p>
            <a:fld id="{B6F15528-21DE-4FAA-801E-634DDDAF4B2B}" type="slidenum">
              <a:rPr lang="en-US" smtClean="0"/>
              <a:t>32</a:t>
            </a:fld>
            <a:endParaRPr lang="en-US"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466396"/>
            <a:ext cx="1885240" cy="1346980"/>
          </a:xfrm>
          <a:prstGeom prst="rect">
            <a:avLst/>
          </a:prstGeom>
        </p:spPr>
      </p:pic>
      <p:pic>
        <p:nvPicPr>
          <p:cNvPr id="3" name="Picture 2">
            <a:extLst>
              <a:ext uri="{FF2B5EF4-FFF2-40B4-BE49-F238E27FC236}">
                <a16:creationId xmlns:a16="http://schemas.microsoft.com/office/drawing/2014/main" id="{E9A3563D-1945-409F-B517-EE841CAA85CD}"/>
              </a:ext>
            </a:extLst>
          </p:cNvPr>
          <p:cNvPicPr>
            <a:picLocks noChangeAspect="1"/>
          </p:cNvPicPr>
          <p:nvPr/>
        </p:nvPicPr>
        <p:blipFill>
          <a:blip r:embed="rId4"/>
          <a:stretch>
            <a:fillRect/>
          </a:stretch>
        </p:blipFill>
        <p:spPr>
          <a:xfrm>
            <a:off x="1992744" y="476672"/>
            <a:ext cx="5812110" cy="5596847"/>
          </a:xfrm>
          <a:prstGeom prst="rect">
            <a:avLst/>
          </a:prstGeom>
        </p:spPr>
      </p:pic>
    </p:spTree>
    <p:extLst>
      <p:ext uri="{BB962C8B-B14F-4D97-AF65-F5344CB8AC3E}">
        <p14:creationId xmlns:p14="http://schemas.microsoft.com/office/powerpoint/2010/main" val="400995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524140"/>
            <a:ext cx="9144000" cy="5384800"/>
          </a:xfrm>
          <a:prstGeom prst="rect">
            <a:avLst/>
          </a:prstGeom>
          <a:ln>
            <a:solidFill>
              <a:schemeClr val="bg1"/>
            </a:solidFill>
          </a:ln>
        </p:spPr>
      </p:pic>
      <p:pic>
        <p:nvPicPr>
          <p:cNvPr id="52" name="Afbeelding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1752" y="2007942"/>
            <a:ext cx="318516" cy="212044"/>
          </a:xfrm>
          <a:prstGeom prst="rect">
            <a:avLst/>
          </a:prstGeom>
        </p:spPr>
      </p:pic>
      <p:pic>
        <p:nvPicPr>
          <p:cNvPr id="53" name="Afbeelding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1599" y="2346660"/>
            <a:ext cx="318516" cy="212044"/>
          </a:xfrm>
          <a:prstGeom prst="rect">
            <a:avLst/>
          </a:prstGeom>
        </p:spPr>
      </p:pic>
      <p:pic>
        <p:nvPicPr>
          <p:cNvPr id="54" name="Afbeelding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0716" y="2773022"/>
            <a:ext cx="318516" cy="212044"/>
          </a:xfrm>
          <a:prstGeom prst="rect">
            <a:avLst/>
          </a:prstGeom>
        </p:spPr>
      </p:pic>
      <p:pic>
        <p:nvPicPr>
          <p:cNvPr id="55" name="Afbeelding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1752" y="3772468"/>
            <a:ext cx="318516" cy="212044"/>
          </a:xfrm>
          <a:prstGeom prst="rect">
            <a:avLst/>
          </a:prstGeom>
        </p:spPr>
      </p:pic>
      <p:pic>
        <p:nvPicPr>
          <p:cNvPr id="56" name="Afbeelding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524000"/>
            <a:ext cx="318516" cy="212044"/>
          </a:xfrm>
          <a:prstGeom prst="rect">
            <a:avLst/>
          </a:prstGeom>
        </p:spPr>
      </p:pic>
      <p:pic>
        <p:nvPicPr>
          <p:cNvPr id="57" name="Afbeelding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4114800"/>
            <a:ext cx="318516" cy="212044"/>
          </a:xfrm>
          <a:prstGeom prst="rect">
            <a:avLst/>
          </a:prstGeom>
        </p:spPr>
      </p:pic>
      <p:pic>
        <p:nvPicPr>
          <p:cNvPr id="58" name="Afbeelding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204746"/>
            <a:ext cx="318516" cy="212044"/>
          </a:xfrm>
          <a:prstGeom prst="rect">
            <a:avLst/>
          </a:prstGeom>
        </p:spPr>
      </p:pic>
      <p:pic>
        <p:nvPicPr>
          <p:cNvPr id="59" name="Afbeelding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264390"/>
            <a:ext cx="318516" cy="212044"/>
          </a:xfrm>
          <a:prstGeom prst="rect">
            <a:avLst/>
          </a:prstGeom>
        </p:spPr>
      </p:pic>
      <p:pic>
        <p:nvPicPr>
          <p:cNvPr id="60" name="Afbeelding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759756"/>
            <a:ext cx="318516" cy="212044"/>
          </a:xfrm>
          <a:prstGeom prst="rect">
            <a:avLst/>
          </a:prstGeom>
        </p:spPr>
      </p:pic>
      <p:pic>
        <p:nvPicPr>
          <p:cNvPr id="61" name="Afbeelding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531156"/>
            <a:ext cx="318516" cy="212044"/>
          </a:xfrm>
          <a:prstGeom prst="rect">
            <a:avLst/>
          </a:prstGeom>
        </p:spPr>
      </p:pic>
      <p:pic>
        <p:nvPicPr>
          <p:cNvPr id="62" name="Afbeelding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6342" y="3400572"/>
            <a:ext cx="318516" cy="212044"/>
          </a:xfrm>
          <a:prstGeom prst="rect">
            <a:avLst/>
          </a:prstGeom>
        </p:spPr>
      </p:pic>
      <p:pic>
        <p:nvPicPr>
          <p:cNvPr id="63" name="Afbeelding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084" y="3166156"/>
            <a:ext cx="318516" cy="212044"/>
          </a:xfrm>
          <a:prstGeom prst="rect">
            <a:avLst/>
          </a:prstGeom>
        </p:spPr>
      </p:pic>
      <p:pic>
        <p:nvPicPr>
          <p:cNvPr id="64" name="Afbeelding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484" y="2971800"/>
            <a:ext cx="318516" cy="212044"/>
          </a:xfrm>
          <a:prstGeom prst="rect">
            <a:avLst/>
          </a:prstGeom>
        </p:spPr>
      </p:pic>
      <p:pic>
        <p:nvPicPr>
          <p:cNvPr id="65" name="Afbeelding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484" y="2912156"/>
            <a:ext cx="318516" cy="212044"/>
          </a:xfrm>
          <a:prstGeom prst="rect">
            <a:avLst/>
          </a:prstGeom>
        </p:spPr>
      </p:pic>
      <p:pic>
        <p:nvPicPr>
          <p:cNvPr id="66" name="Afbeelding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587510"/>
            <a:ext cx="318516" cy="212044"/>
          </a:xfrm>
          <a:prstGeom prst="rect">
            <a:avLst/>
          </a:prstGeom>
        </p:spPr>
      </p:pic>
      <p:pic>
        <p:nvPicPr>
          <p:cNvPr id="67" name="Afbeelding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3029" y="2667000"/>
            <a:ext cx="318516" cy="212044"/>
          </a:xfrm>
          <a:prstGeom prst="rect">
            <a:avLst/>
          </a:prstGeom>
        </p:spPr>
      </p:pic>
      <p:pic>
        <p:nvPicPr>
          <p:cNvPr id="68" name="Afbeelding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347" y="2739257"/>
            <a:ext cx="318516" cy="212044"/>
          </a:xfrm>
          <a:prstGeom prst="rect">
            <a:avLst/>
          </a:prstGeom>
        </p:spPr>
      </p:pic>
      <p:pic>
        <p:nvPicPr>
          <p:cNvPr id="69" name="Afbeelding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142" y="2607356"/>
            <a:ext cx="318516" cy="212044"/>
          </a:xfrm>
          <a:prstGeom prst="rect">
            <a:avLst/>
          </a:prstGeom>
        </p:spPr>
      </p:pic>
      <p:pic>
        <p:nvPicPr>
          <p:cNvPr id="70" name="Afbeelding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2916" y="2310768"/>
            <a:ext cx="318516" cy="212044"/>
          </a:xfrm>
          <a:prstGeom prst="rect">
            <a:avLst/>
          </a:prstGeom>
        </p:spPr>
      </p:pic>
      <p:pic>
        <p:nvPicPr>
          <p:cNvPr id="71" name="Afbeelding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1684" y="1981200"/>
            <a:ext cx="318516" cy="212044"/>
          </a:xfrm>
          <a:prstGeom prst="rect">
            <a:avLst/>
          </a:prstGeom>
        </p:spPr>
      </p:pic>
      <p:pic>
        <p:nvPicPr>
          <p:cNvPr id="72" name="Afbeelding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1170" y="2100652"/>
            <a:ext cx="318516" cy="212044"/>
          </a:xfrm>
          <a:prstGeom prst="rect">
            <a:avLst/>
          </a:prstGeom>
        </p:spPr>
      </p:pic>
      <p:pic>
        <p:nvPicPr>
          <p:cNvPr id="73" name="Afbeelding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168" y="1775985"/>
            <a:ext cx="318516" cy="212044"/>
          </a:xfrm>
          <a:prstGeom prst="rect">
            <a:avLst/>
          </a:prstGeom>
        </p:spPr>
      </p:pic>
      <p:pic>
        <p:nvPicPr>
          <p:cNvPr id="74" name="Afbeelding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3162" y="1996558"/>
            <a:ext cx="318516" cy="212044"/>
          </a:xfrm>
          <a:prstGeom prst="rect">
            <a:avLst/>
          </a:prstGeom>
        </p:spPr>
      </p:pic>
      <p:pic>
        <p:nvPicPr>
          <p:cNvPr id="75" name="Afbeelding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142" y="1945528"/>
            <a:ext cx="318516" cy="212044"/>
          </a:xfrm>
          <a:prstGeom prst="rect">
            <a:avLst/>
          </a:prstGeom>
        </p:spPr>
      </p:pic>
      <p:pic>
        <p:nvPicPr>
          <p:cNvPr id="76" name="Afbeelding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1912" y="1890536"/>
            <a:ext cx="318516" cy="212044"/>
          </a:xfrm>
          <a:prstGeom prst="rect">
            <a:avLst/>
          </a:prstGeom>
        </p:spPr>
      </p:pic>
      <p:pic>
        <p:nvPicPr>
          <p:cNvPr id="77" name="Afbeelding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0084" y="1828800"/>
            <a:ext cx="318516" cy="212044"/>
          </a:xfrm>
          <a:prstGeom prst="rect">
            <a:avLst/>
          </a:prstGeom>
        </p:spPr>
      </p:pic>
      <p:pic>
        <p:nvPicPr>
          <p:cNvPr id="78" name="Afbeelding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850" y="1563941"/>
            <a:ext cx="318516" cy="212044"/>
          </a:xfrm>
          <a:prstGeom prst="rect">
            <a:avLst/>
          </a:prstGeom>
        </p:spPr>
      </p:pic>
      <p:pic>
        <p:nvPicPr>
          <p:cNvPr id="79" name="Afbeelding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850" y="1828800"/>
            <a:ext cx="318516" cy="212044"/>
          </a:xfrm>
          <a:prstGeom prst="rect">
            <a:avLst/>
          </a:prstGeom>
        </p:spPr>
      </p:pic>
      <p:pic>
        <p:nvPicPr>
          <p:cNvPr id="80" name="Afbeelding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396" y="1775985"/>
            <a:ext cx="318516" cy="212044"/>
          </a:xfrm>
          <a:prstGeom prst="rect">
            <a:avLst/>
          </a:prstGeom>
        </p:spPr>
      </p:pic>
      <p:pic>
        <p:nvPicPr>
          <p:cNvPr id="81" name="Afbeelding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312" y="1736044"/>
            <a:ext cx="318516" cy="212044"/>
          </a:xfrm>
          <a:prstGeom prst="rect">
            <a:avLst/>
          </a:prstGeom>
        </p:spPr>
      </p:pic>
      <p:pic>
        <p:nvPicPr>
          <p:cNvPr id="82" name="Afbeelding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626" y="1630022"/>
            <a:ext cx="318516" cy="212044"/>
          </a:xfrm>
          <a:prstGeom prst="rect">
            <a:avLst/>
          </a:prstGeom>
        </p:spPr>
      </p:pic>
      <p:pic>
        <p:nvPicPr>
          <p:cNvPr id="83" name="Afbeelding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1912" y="1669963"/>
            <a:ext cx="318516" cy="212044"/>
          </a:xfrm>
          <a:prstGeom prst="rect">
            <a:avLst/>
          </a:prstGeom>
        </p:spPr>
      </p:pic>
      <p:pic>
        <p:nvPicPr>
          <p:cNvPr id="84" name="Afbeelding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142" y="1678492"/>
            <a:ext cx="318516" cy="212044"/>
          </a:xfrm>
          <a:prstGeom prst="rect">
            <a:avLst/>
          </a:prstGeom>
        </p:spPr>
      </p:pic>
      <p:sp>
        <p:nvSpPr>
          <p:cNvPr id="36" name="Titel 1"/>
          <p:cNvSpPr txBox="1">
            <a:spLocks/>
          </p:cNvSpPr>
          <p:nvPr/>
        </p:nvSpPr>
        <p:spPr>
          <a:xfrm>
            <a:off x="240571" y="5616090"/>
            <a:ext cx="864914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accent1">
                    <a:lumMod val="50000"/>
                  </a:schemeClr>
                </a:solidFill>
              </a:rPr>
              <a:t>MediGuide is operating 47 countries on 4 continents.</a:t>
            </a:r>
          </a:p>
          <a:p>
            <a:r>
              <a:rPr lang="en-US" sz="2800" b="1" dirty="0">
                <a:solidFill>
                  <a:schemeClr val="accent1">
                    <a:lumMod val="50000"/>
                  </a:schemeClr>
                </a:solidFill>
              </a:rPr>
              <a:t>MediGuide is servicing customers in 152 countries.</a:t>
            </a:r>
            <a:endParaRPr lang="nl-BE" sz="2800" b="1" dirty="0">
              <a:solidFill>
                <a:schemeClr val="accent1">
                  <a:lumMod val="50000"/>
                </a:schemeClr>
              </a:solidFill>
            </a:endParaRPr>
          </a:p>
          <a:p>
            <a:endParaRPr lang="en-US" sz="2800" b="1" dirty="0">
              <a:solidFill>
                <a:schemeClr val="accent1">
                  <a:lumMod val="50000"/>
                </a:schemeClr>
              </a:solidFill>
            </a:endParaRPr>
          </a:p>
        </p:txBody>
      </p:sp>
      <p:pic>
        <p:nvPicPr>
          <p:cNvPr id="38" name="Afbeelding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8054" y="3870233"/>
            <a:ext cx="318516" cy="212044"/>
          </a:xfrm>
          <a:prstGeom prst="rect">
            <a:avLst/>
          </a:prstGeom>
        </p:spPr>
      </p:pic>
      <p:pic>
        <p:nvPicPr>
          <p:cNvPr id="39" name="Afbeelding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102" y="3851564"/>
            <a:ext cx="318516" cy="212044"/>
          </a:xfrm>
          <a:prstGeom prst="rect">
            <a:avLst/>
          </a:prstGeom>
        </p:spPr>
      </p:pic>
      <p:pic>
        <p:nvPicPr>
          <p:cNvPr id="40" name="Afbeelding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697" y="2631924"/>
            <a:ext cx="318516" cy="212044"/>
          </a:xfrm>
          <a:prstGeom prst="rect">
            <a:avLst/>
          </a:prstGeom>
        </p:spPr>
      </p:pic>
      <p:pic>
        <p:nvPicPr>
          <p:cNvPr id="41" name="Afbeelding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2392" y="4191000"/>
            <a:ext cx="318516" cy="212044"/>
          </a:xfrm>
          <a:prstGeom prst="rect">
            <a:avLst/>
          </a:prstGeom>
        </p:spPr>
      </p:pic>
      <p:sp>
        <p:nvSpPr>
          <p:cNvPr id="42" name="Title 1"/>
          <p:cNvSpPr txBox="1">
            <a:spLocks/>
          </p:cNvSpPr>
          <p:nvPr/>
        </p:nvSpPr>
        <p:spPr>
          <a:xfrm>
            <a:off x="551448" y="1023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rPr>
              <a:t>Geographic Footprint</a:t>
            </a:r>
          </a:p>
        </p:txBody>
      </p:sp>
      <p:pic>
        <p:nvPicPr>
          <p:cNvPr id="43" name="Afbeelding 52">
            <a:extLst>
              <a:ext uri="{FF2B5EF4-FFF2-40B4-BE49-F238E27FC236}">
                <a16:creationId xmlns:a16="http://schemas.microsoft.com/office/drawing/2014/main" id="{694FC79B-81E3-4DA3-99A9-781485926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950" y="1410569"/>
            <a:ext cx="318516" cy="212044"/>
          </a:xfrm>
          <a:prstGeom prst="rect">
            <a:avLst/>
          </a:prstGeom>
        </p:spPr>
      </p:pic>
      <p:pic>
        <p:nvPicPr>
          <p:cNvPr id="44" name="Afbeelding 53">
            <a:extLst>
              <a:ext uri="{FF2B5EF4-FFF2-40B4-BE49-F238E27FC236}">
                <a16:creationId xmlns:a16="http://schemas.microsoft.com/office/drawing/2014/main" id="{2283E786-EB87-4B2C-A41A-A883BD046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9837" y="2890205"/>
            <a:ext cx="318516" cy="212044"/>
          </a:xfrm>
          <a:prstGeom prst="rect">
            <a:avLst/>
          </a:prstGeom>
        </p:spPr>
      </p:pic>
      <p:pic>
        <p:nvPicPr>
          <p:cNvPr id="45" name="Afbeelding 53">
            <a:extLst>
              <a:ext uri="{FF2B5EF4-FFF2-40B4-BE49-F238E27FC236}">
                <a16:creationId xmlns:a16="http://schemas.microsoft.com/office/drawing/2014/main" id="{E5F3AEE5-D2D7-405C-9B0B-4E268A6E9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827" y="3864506"/>
            <a:ext cx="318516" cy="212044"/>
          </a:xfrm>
          <a:prstGeom prst="rect">
            <a:avLst/>
          </a:prstGeom>
        </p:spPr>
      </p:pic>
    </p:spTree>
    <p:extLst>
      <p:ext uri="{BB962C8B-B14F-4D97-AF65-F5344CB8AC3E}">
        <p14:creationId xmlns:p14="http://schemas.microsoft.com/office/powerpoint/2010/main" val="170094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3000"/>
                                  </p:stCondLst>
                                  <p:childTnLst>
                                    <p:set>
                                      <p:cBhvr>
                                        <p:cTn id="11" dur="1" fill="hold">
                                          <p:stCondLst>
                                            <p:cond delay="0"/>
                                          </p:stCondLst>
                                        </p:cTn>
                                        <p:tgtEl>
                                          <p:spTgt spid="36">
                                            <p:txEl>
                                              <p:pRg st="1" end="1"/>
                                            </p:txEl>
                                          </p:spTgt>
                                        </p:tgtEl>
                                        <p:attrNameLst>
                                          <p:attrName>style.visibility</p:attrName>
                                        </p:attrNameLst>
                                      </p:cBhvr>
                                      <p:to>
                                        <p:strVal val="visible"/>
                                      </p:to>
                                    </p:set>
                                    <p:anim calcmode="lin" valueType="num">
                                      <p:cBhvr additive="base">
                                        <p:cTn id="12"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MediGuide</a:t>
            </a:r>
            <a:endParaRPr lang="en-US" dirty="0"/>
          </a:p>
        </p:txBody>
      </p:sp>
      <p:sp>
        <p:nvSpPr>
          <p:cNvPr id="4" name="Slide Number Placeholder 3"/>
          <p:cNvSpPr>
            <a:spLocks noGrp="1"/>
          </p:cNvSpPr>
          <p:nvPr>
            <p:ph type="sldNum" sz="quarter" idx="12"/>
          </p:nvPr>
        </p:nvSpPr>
        <p:spPr/>
        <p:txBody>
          <a:bodyPr/>
          <a:lstStyle/>
          <a:p>
            <a:fld id="{09F7AAD5-295F-4BB6-8198-54A932600509}" type="slidenum">
              <a:rPr lang="nl-BE" smtClean="0"/>
              <a:t>5</a:t>
            </a:fld>
            <a:endParaRPr lang="nl-BE"/>
          </a:p>
        </p:txBody>
      </p:sp>
      <p:pic>
        <p:nvPicPr>
          <p:cNvPr id="6"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087" y="5663681"/>
            <a:ext cx="1613913" cy="1153121"/>
          </a:xfrm>
          <a:prstGeom prst="rect">
            <a:avLst/>
          </a:prstGeom>
        </p:spPr>
      </p:pic>
      <p:sp>
        <p:nvSpPr>
          <p:cNvPr id="7" name="Title 1"/>
          <p:cNvSpPr txBox="1">
            <a:spLocks/>
          </p:cNvSpPr>
          <p:nvPr/>
        </p:nvSpPr>
        <p:spPr>
          <a:xfrm>
            <a:off x="323528" y="967307"/>
            <a:ext cx="1728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6" name="Content Placeholder 1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18212" y="1144589"/>
            <a:ext cx="4980821" cy="5394323"/>
          </a:xfrm>
        </p:spPr>
      </p:pic>
      <p:sp>
        <p:nvSpPr>
          <p:cNvPr id="17" name="Rectangle 16"/>
          <p:cNvSpPr/>
          <p:nvPr/>
        </p:nvSpPr>
        <p:spPr>
          <a:xfrm>
            <a:off x="2981267" y="1950304"/>
            <a:ext cx="1512168" cy="1384995"/>
          </a:xfrm>
          <a:prstGeom prst="rect">
            <a:avLst/>
          </a:prstGeom>
        </p:spPr>
        <p:txBody>
          <a:bodyPr wrap="square">
            <a:spAutoFit/>
          </a:bodyPr>
          <a:lstStyle/>
          <a:p>
            <a:r>
              <a:rPr lang="en-US" sz="2800" b="1" dirty="0">
                <a:solidFill>
                  <a:schemeClr val="tx2"/>
                </a:solidFill>
              </a:rPr>
              <a:t>Medical Second Opinion</a:t>
            </a:r>
          </a:p>
        </p:txBody>
      </p:sp>
      <p:sp>
        <p:nvSpPr>
          <p:cNvPr id="18" name="Rectangle 17"/>
          <p:cNvSpPr/>
          <p:nvPr/>
        </p:nvSpPr>
        <p:spPr>
          <a:xfrm>
            <a:off x="4821133" y="2988241"/>
            <a:ext cx="1479059" cy="584775"/>
          </a:xfrm>
          <a:prstGeom prst="rect">
            <a:avLst/>
          </a:prstGeom>
        </p:spPr>
        <p:txBody>
          <a:bodyPr wrap="none">
            <a:spAutoFit/>
          </a:bodyPr>
          <a:lstStyle/>
          <a:p>
            <a:pPr lvl="0">
              <a:spcBef>
                <a:spcPct val="20000"/>
              </a:spcBef>
            </a:pPr>
            <a:r>
              <a:rPr lang="en-US" sz="3200" b="1" dirty="0">
                <a:solidFill>
                  <a:schemeClr val="tx2"/>
                </a:solidFill>
              </a:rPr>
              <a:t>LifeLink</a:t>
            </a:r>
          </a:p>
        </p:txBody>
      </p:sp>
      <p:sp>
        <p:nvSpPr>
          <p:cNvPr id="19" name="Rectangle 18"/>
          <p:cNvSpPr/>
          <p:nvPr/>
        </p:nvSpPr>
        <p:spPr>
          <a:xfrm>
            <a:off x="2830265" y="4293096"/>
            <a:ext cx="1728192" cy="523220"/>
          </a:xfrm>
          <a:prstGeom prst="rect">
            <a:avLst/>
          </a:prstGeom>
        </p:spPr>
        <p:txBody>
          <a:bodyPr wrap="square">
            <a:spAutoFit/>
          </a:bodyPr>
          <a:lstStyle/>
          <a:p>
            <a:r>
              <a:rPr lang="en-US" sz="2800" b="1" dirty="0">
                <a:solidFill>
                  <a:schemeClr val="bg1"/>
                </a:solidFill>
              </a:rPr>
              <a:t>Navigator</a:t>
            </a:r>
          </a:p>
        </p:txBody>
      </p:sp>
      <p:sp>
        <p:nvSpPr>
          <p:cNvPr id="20" name="Tijdelijke aanduiding voor inhoud 2"/>
          <p:cNvSpPr txBox="1">
            <a:spLocks/>
          </p:cNvSpPr>
          <p:nvPr/>
        </p:nvSpPr>
        <p:spPr>
          <a:xfrm>
            <a:off x="4841808" y="4149080"/>
            <a:ext cx="2016224" cy="10801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chemeClr val="tx2"/>
                </a:solidFill>
              </a:rPr>
              <a:t>My Specialist </a:t>
            </a:r>
          </a:p>
          <a:p>
            <a:pPr marL="0" indent="0">
              <a:buFont typeface="Arial" pitchFamily="34" charset="0"/>
              <a:buNone/>
            </a:pPr>
            <a:r>
              <a:rPr lang="en-US" sz="2800" b="1" dirty="0">
                <a:solidFill>
                  <a:schemeClr val="tx2"/>
                </a:solidFill>
              </a:rPr>
              <a:t>MD</a:t>
            </a:r>
          </a:p>
          <a:p>
            <a:pPr marL="0" indent="0">
              <a:buFont typeface="Arial" pitchFamily="34" charset="0"/>
              <a:buNone/>
            </a:pPr>
            <a:r>
              <a:rPr lang="en-US" sz="2800" b="1" dirty="0">
                <a:solidFill>
                  <a:schemeClr val="tx2"/>
                </a:solidFill>
              </a:rPr>
              <a:t>	</a:t>
            </a:r>
          </a:p>
        </p:txBody>
      </p:sp>
      <p:pic>
        <p:nvPicPr>
          <p:cNvPr id="3" name="Picture 2"/>
          <p:cNvPicPr>
            <a:picLocks noChangeAspect="1"/>
          </p:cNvPicPr>
          <p:nvPr/>
        </p:nvPicPr>
        <p:blipFill>
          <a:blip r:embed="rId5"/>
          <a:stretch>
            <a:fillRect/>
          </a:stretch>
        </p:blipFill>
        <p:spPr>
          <a:xfrm>
            <a:off x="6988967" y="1950304"/>
            <a:ext cx="2064346" cy="489366"/>
          </a:xfrm>
          <a:prstGeom prst="rect">
            <a:avLst/>
          </a:prstGeom>
        </p:spPr>
      </p:pic>
    </p:spTree>
    <p:extLst>
      <p:ext uri="{BB962C8B-B14F-4D97-AF65-F5344CB8AC3E}">
        <p14:creationId xmlns:p14="http://schemas.microsoft.com/office/powerpoint/2010/main" val="113209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chemeClr val="tx2">
                    <a:lumMod val="75000"/>
                  </a:schemeClr>
                </a:solidFill>
              </a:rPr>
              <a:t>MediGuide Capabilities</a:t>
            </a:r>
            <a:endParaRPr lang="en-US" dirty="0">
              <a:solidFill>
                <a:schemeClr val="tx2"/>
              </a:solidFill>
            </a:endParaRPr>
          </a:p>
        </p:txBody>
      </p:sp>
      <p:sp>
        <p:nvSpPr>
          <p:cNvPr id="3" name="Tijdelijke aanduiding voor inhoud 2"/>
          <p:cNvSpPr>
            <a:spLocks noGrp="1"/>
          </p:cNvSpPr>
          <p:nvPr>
            <p:ph idx="1"/>
          </p:nvPr>
        </p:nvSpPr>
        <p:spPr>
          <a:xfrm>
            <a:off x="457200" y="1600200"/>
            <a:ext cx="8435280" cy="4525963"/>
          </a:xfrm>
        </p:spPr>
        <p:txBody>
          <a:bodyPr>
            <a:normAutofit/>
          </a:bodyPr>
          <a:lstStyle/>
          <a:p>
            <a:pPr marL="742950" indent="-742950">
              <a:buFont typeface="+mj-lt"/>
              <a:buAutoNum type="arabicPeriod"/>
            </a:pPr>
            <a:r>
              <a:rPr lang="en-US" sz="5400" b="1" dirty="0">
                <a:solidFill>
                  <a:schemeClr val="tx2">
                    <a:lumMod val="75000"/>
                  </a:schemeClr>
                </a:solidFill>
              </a:rPr>
              <a:t>Medical Second Opinions</a:t>
            </a:r>
          </a:p>
          <a:p>
            <a:pPr marL="742950" indent="-742950">
              <a:buFont typeface="+mj-lt"/>
              <a:buAutoNum type="arabicPeriod"/>
            </a:pPr>
            <a:r>
              <a:rPr lang="en-US" sz="4400" b="1" dirty="0">
                <a:solidFill>
                  <a:schemeClr val="tx2">
                    <a:lumMod val="20000"/>
                    <a:lumOff val="80000"/>
                  </a:schemeClr>
                </a:solidFill>
              </a:rPr>
              <a:t>Navigator</a:t>
            </a:r>
          </a:p>
          <a:p>
            <a:pPr marL="742950" indent="-742950">
              <a:buFont typeface="+mj-lt"/>
              <a:buAutoNum type="arabicPeriod"/>
            </a:pPr>
            <a:r>
              <a:rPr lang="en-US" sz="4400" b="1" dirty="0">
                <a:solidFill>
                  <a:schemeClr val="tx2">
                    <a:lumMod val="20000"/>
                    <a:lumOff val="80000"/>
                  </a:schemeClr>
                </a:solidFill>
              </a:rPr>
              <a:t>MSMD</a:t>
            </a:r>
          </a:p>
          <a:p>
            <a:pPr marL="0" indent="0">
              <a:buNone/>
            </a:pPr>
            <a:r>
              <a:rPr lang="en-US" sz="4400" b="1" dirty="0">
                <a:solidFill>
                  <a:schemeClr val="tx2">
                    <a:lumMod val="20000"/>
                    <a:lumOff val="80000"/>
                  </a:schemeClr>
                </a:solidFill>
              </a:rPr>
              <a:t>	</a:t>
            </a:r>
          </a:p>
          <a:p>
            <a:pPr marL="0" indent="0">
              <a:buNone/>
            </a:pPr>
            <a:r>
              <a:rPr lang="en-US" sz="4400" b="1" dirty="0">
                <a:solidFill>
                  <a:schemeClr val="tx2"/>
                </a:solidFill>
              </a:rPr>
              <a:t>	</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14" y="4560625"/>
            <a:ext cx="3024336" cy="2160850"/>
          </a:xfrm>
          <a:prstGeom prst="rect">
            <a:avLst/>
          </a:prstGeom>
        </p:spPr>
      </p:pic>
      <p:sp>
        <p:nvSpPr>
          <p:cNvPr id="4" name="Tijdelijke aanduiding voor dianummer 3"/>
          <p:cNvSpPr>
            <a:spLocks noGrp="1"/>
          </p:cNvSpPr>
          <p:nvPr>
            <p:ph type="sldNum" sz="quarter" idx="12"/>
          </p:nvPr>
        </p:nvSpPr>
        <p:spPr/>
        <p:txBody>
          <a:bodyPr/>
          <a:lstStyle/>
          <a:p>
            <a:fld id="{09F7AAD5-295F-4BB6-8198-54A932600509}" type="slidenum">
              <a:rPr lang="nl-BE" smtClean="0"/>
              <a:t>6</a:t>
            </a:fld>
            <a:endParaRPr lang="nl-BE"/>
          </a:p>
        </p:txBody>
      </p:sp>
      <p:pic>
        <p:nvPicPr>
          <p:cNvPr id="1026" name="Picture 2" descr="http://www.uhhospitals.org/~/media/UH/Images/second-opinion/hp-expert-approa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5295" y="2520082"/>
            <a:ext cx="5005630" cy="332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8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470075519"/>
              </p:ext>
            </p:extLst>
          </p:nvPr>
        </p:nvGraphicFramePr>
        <p:xfrm>
          <a:off x="323528" y="2276872"/>
          <a:ext cx="8640960" cy="1790224"/>
        </p:xfrm>
        <a:graphic>
          <a:graphicData uri="http://schemas.openxmlformats.org/drawingml/2006/table">
            <a:tbl>
              <a:tblPr/>
              <a:tblGrid>
                <a:gridCol w="6416887">
                  <a:extLst>
                    <a:ext uri="{9D8B030D-6E8A-4147-A177-3AD203B41FA5}">
                      <a16:colId xmlns:a16="http://schemas.microsoft.com/office/drawing/2014/main" val="20000"/>
                    </a:ext>
                  </a:extLst>
                </a:gridCol>
                <a:gridCol w="2224073">
                  <a:extLst>
                    <a:ext uri="{9D8B030D-6E8A-4147-A177-3AD203B41FA5}">
                      <a16:colId xmlns:a16="http://schemas.microsoft.com/office/drawing/2014/main" val="20001"/>
                    </a:ext>
                  </a:extLst>
                </a:gridCol>
              </a:tblGrid>
              <a:tr h="1790224">
                <a:tc>
                  <a:txBody>
                    <a:bodyPr/>
                    <a:lstStyle/>
                    <a:p>
                      <a:pPr marL="1371600" lvl="3" indent="0" algn="ctr" fontAlgn="base">
                        <a:buFont typeface="+mj-lt"/>
                        <a:buNone/>
                      </a:pPr>
                      <a:r>
                        <a:rPr lang="en-US" sz="2000" dirty="0">
                          <a:solidFill>
                            <a:schemeClr val="tx1">
                              <a:lumMod val="75000"/>
                              <a:lumOff val="25000"/>
                            </a:schemeClr>
                          </a:solidFill>
                          <a:effectLst/>
                        </a:rPr>
                        <a:t>  Early and highly ACCURATE diagnosis </a:t>
                      </a:r>
                    </a:p>
                    <a:p>
                      <a:pPr marL="1371600" lvl="3" indent="0" algn="ctr" fontAlgn="base">
                        <a:buFont typeface="+mj-lt"/>
                        <a:buNone/>
                      </a:pPr>
                      <a:r>
                        <a:rPr lang="en-US" sz="2000" dirty="0">
                          <a:solidFill>
                            <a:schemeClr val="tx1">
                              <a:lumMod val="75000"/>
                              <a:lumOff val="25000"/>
                            </a:schemeClr>
                          </a:solidFill>
                          <a:effectLst/>
                        </a:rPr>
                        <a:t>Optimized diagnostic approach</a:t>
                      </a:r>
                    </a:p>
                    <a:p>
                      <a:pPr marL="1371600" lvl="3" indent="0" algn="ctr" fontAlgn="base">
                        <a:buFont typeface="+mj-lt"/>
                        <a:buNone/>
                      </a:pPr>
                      <a:r>
                        <a:rPr lang="en-US" sz="2000" dirty="0">
                          <a:solidFill>
                            <a:schemeClr val="tx1">
                              <a:lumMod val="75000"/>
                              <a:lumOff val="25000"/>
                            </a:schemeClr>
                          </a:solidFill>
                          <a:effectLst/>
                        </a:rPr>
                        <a:t> Cutting-edge treatment protocols</a:t>
                      </a:r>
                    </a:p>
                  </a:txBody>
                  <a:tcPr marL="0" marR="0" marT="0" marB="0" anchor="ctr">
                    <a:lnL>
                      <a:noFill/>
                    </a:lnL>
                    <a:lnR>
                      <a:noFill/>
                    </a:lnR>
                    <a:lnT>
                      <a:noFill/>
                    </a:lnT>
                    <a:lnB>
                      <a:noFill/>
                    </a:lnB>
                    <a:solidFill>
                      <a:srgbClr val="FFFFFF"/>
                    </a:solidFill>
                  </a:tcPr>
                </a:tc>
                <a:tc>
                  <a:txBody>
                    <a:bodyPr/>
                    <a:lstStyle/>
                    <a:p>
                      <a:pPr algn="ctr" fontAlgn="base">
                        <a:buFont typeface="Arial"/>
                        <a:buNone/>
                      </a:pPr>
                      <a:endParaRPr lang="en-US" sz="2000"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5" name="Titel 1"/>
          <p:cNvSpPr>
            <a:spLocks noGrp="1"/>
          </p:cNvSpPr>
          <p:nvPr>
            <p:ph type="title"/>
          </p:nvPr>
        </p:nvSpPr>
        <p:spPr/>
        <p:txBody>
          <a:bodyPr/>
          <a:lstStyle/>
          <a:p>
            <a:r>
              <a:rPr lang="en-US" b="1" dirty="0">
                <a:solidFill>
                  <a:schemeClr val="tx2">
                    <a:lumMod val="75000"/>
                  </a:schemeClr>
                </a:solidFill>
              </a:rPr>
              <a:t>MediGuide: Closest to the Cure</a:t>
            </a:r>
          </a:p>
        </p:txBody>
      </p:sp>
      <p:sp>
        <p:nvSpPr>
          <p:cNvPr id="6" name="Rectangle 1"/>
          <p:cNvSpPr>
            <a:spLocks noChangeArrowheads="1"/>
          </p:cNvSpPr>
          <p:nvPr/>
        </p:nvSpPr>
        <p:spPr bwMode="auto">
          <a:xfrm>
            <a:off x="627251" y="1700808"/>
            <a:ext cx="7833181" cy="5911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635" tIns="0" rIns="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cs typeface="Arial" pitchFamily="34" charset="0"/>
              </a:rPr>
              <a:t>Member benefits from MediGuide services include:</a:t>
            </a:r>
          </a:p>
        </p:txBody>
      </p:sp>
      <p:graphicFrame>
        <p:nvGraphicFramePr>
          <p:cNvPr id="7" name="Tijdelijke aanduiding voor inhoud 1"/>
          <p:cNvGraphicFramePr>
            <a:graphicFrameLocks/>
          </p:cNvGraphicFramePr>
          <p:nvPr>
            <p:extLst>
              <p:ext uri="{D42A27DB-BD31-4B8C-83A1-F6EECF244321}">
                <p14:modId xmlns:p14="http://schemas.microsoft.com/office/powerpoint/2010/main" val="222434555"/>
              </p:ext>
            </p:extLst>
          </p:nvPr>
        </p:nvGraphicFramePr>
        <p:xfrm>
          <a:off x="717106" y="3799016"/>
          <a:ext cx="7476493" cy="1646208"/>
        </p:xfrm>
        <a:graphic>
          <a:graphicData uri="http://schemas.openxmlformats.org/drawingml/2006/table">
            <a:tbl>
              <a:tblPr/>
              <a:tblGrid>
                <a:gridCol w="7451093">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tblGrid>
              <a:tr h="1646208">
                <a:tc>
                  <a:txBody>
                    <a:bodyPr/>
                    <a:lstStyle/>
                    <a:p>
                      <a:pPr algn="ctr" fontAlgn="base">
                        <a:buFont typeface="Arial"/>
                        <a:buNone/>
                      </a:pPr>
                      <a:r>
                        <a:rPr lang="en-US" sz="1600" b="0" i="0" kern="1200" dirty="0">
                          <a:solidFill>
                            <a:schemeClr val="tx1">
                              <a:lumMod val="75000"/>
                              <a:lumOff val="25000"/>
                            </a:schemeClr>
                          </a:solidFill>
                          <a:effectLst/>
                          <a:latin typeface="+mn-lt"/>
                          <a:ea typeface="+mn-ea"/>
                          <a:cs typeface="+mn-cs"/>
                        </a:rPr>
                        <a:t>MediGuide suggests </a:t>
                      </a:r>
                      <a:r>
                        <a:rPr lang="en-US" sz="1600" b="0" i="1" u="sng" kern="1200" dirty="0">
                          <a:solidFill>
                            <a:schemeClr val="tx1">
                              <a:lumMod val="75000"/>
                              <a:lumOff val="25000"/>
                            </a:schemeClr>
                          </a:solidFill>
                          <a:effectLst/>
                          <a:latin typeface="+mn-lt"/>
                          <a:ea typeface="+mn-ea"/>
                          <a:cs typeface="+mn-cs"/>
                        </a:rPr>
                        <a:t>three World Leading Medical Centers </a:t>
                      </a:r>
                      <a:r>
                        <a:rPr lang="en-US" sz="1600" b="0" i="0" kern="1200" dirty="0">
                          <a:solidFill>
                            <a:schemeClr val="tx1">
                              <a:lumMod val="75000"/>
                              <a:lumOff val="25000"/>
                            </a:schemeClr>
                          </a:solidFill>
                          <a:effectLst/>
                          <a:latin typeface="+mn-lt"/>
                          <a:ea typeface="+mn-ea"/>
                          <a:cs typeface="+mn-cs"/>
                        </a:rPr>
                        <a:t>to the Member, not on their fee structure or any network participations, but rather, based on careful analysis of the Member’s medical history and condition and identification of medical centers that most fit those needs.</a:t>
                      </a:r>
                      <a:endParaRPr lang="en-US" sz="1600" b="0" dirty="0">
                        <a:solidFill>
                          <a:schemeClr val="tx1">
                            <a:lumMod val="75000"/>
                            <a:lumOff val="25000"/>
                          </a:schemeClr>
                        </a:solidFill>
                        <a:effectLst/>
                      </a:endParaRPr>
                    </a:p>
                  </a:txBody>
                  <a:tcPr marL="0" marR="0" marT="0" marB="0" anchor="ctr">
                    <a:lnL>
                      <a:noFill/>
                    </a:lnL>
                    <a:lnR>
                      <a:noFill/>
                    </a:lnR>
                    <a:lnT>
                      <a:noFill/>
                    </a:lnT>
                    <a:lnB>
                      <a:noFill/>
                    </a:lnB>
                    <a:solidFill>
                      <a:srgbClr val="FFFFFF"/>
                    </a:solidFill>
                  </a:tcPr>
                </a:tc>
                <a:tc>
                  <a:txBody>
                    <a:bodyPr/>
                    <a:lstStyle/>
                    <a:p>
                      <a:pPr algn="ctr" fontAlgn="base">
                        <a:buFont typeface="Arial"/>
                        <a:buChar char="•"/>
                      </a:pPr>
                      <a:endParaRPr lang="en-US" sz="1600" b="0" dirty="0">
                        <a:solidFill>
                          <a:schemeClr val="tx1">
                            <a:lumMod val="75000"/>
                            <a:lumOff val="25000"/>
                          </a:schemeClr>
                        </a:solidFill>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373216"/>
            <a:ext cx="1885240" cy="1346980"/>
          </a:xfrm>
          <a:prstGeom prst="rect">
            <a:avLst/>
          </a:prstGeom>
        </p:spPr>
      </p:pic>
      <p:sp>
        <p:nvSpPr>
          <p:cNvPr id="4" name="Tijdelijke aanduiding voor dianummer 3"/>
          <p:cNvSpPr>
            <a:spLocks noGrp="1"/>
          </p:cNvSpPr>
          <p:nvPr>
            <p:ph type="sldNum" sz="quarter" idx="12"/>
          </p:nvPr>
        </p:nvSpPr>
        <p:spPr/>
        <p:txBody>
          <a:bodyPr/>
          <a:lstStyle/>
          <a:p>
            <a:fld id="{09F7AAD5-295F-4BB6-8198-54A932600509}" type="slidenum">
              <a:rPr lang="nl-BE" smtClean="0"/>
              <a:t>7</a:t>
            </a:fld>
            <a:endParaRPr lang="nl-BE"/>
          </a:p>
        </p:txBody>
      </p:sp>
    </p:spTree>
    <p:extLst>
      <p:ext uri="{BB962C8B-B14F-4D97-AF65-F5344CB8AC3E}">
        <p14:creationId xmlns:p14="http://schemas.microsoft.com/office/powerpoint/2010/main" val="198973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3000"/>
                            </p:stCondLst>
                            <p:childTnLst>
                              <p:par>
                                <p:cTn id="13" presetID="10"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373216"/>
            <a:ext cx="1885240" cy="1346980"/>
          </a:xfrm>
          <a:prstGeom prst="rect">
            <a:avLst/>
          </a:prstGeom>
        </p:spPr>
      </p:pic>
      <p:sp>
        <p:nvSpPr>
          <p:cNvPr id="2" name="Titel 1"/>
          <p:cNvSpPr>
            <a:spLocks noGrp="1"/>
          </p:cNvSpPr>
          <p:nvPr>
            <p:ph type="title"/>
          </p:nvPr>
        </p:nvSpPr>
        <p:spPr/>
        <p:txBody>
          <a:bodyPr/>
          <a:lstStyle/>
          <a:p>
            <a:r>
              <a:rPr lang="en-US" b="1" dirty="0">
                <a:solidFill>
                  <a:schemeClr val="tx2">
                    <a:lumMod val="75000"/>
                  </a:schemeClr>
                </a:solidFill>
              </a:rPr>
              <a:t>Qualifying Medical Conditions</a:t>
            </a:r>
          </a:p>
        </p:txBody>
      </p:sp>
      <p:sp>
        <p:nvSpPr>
          <p:cNvPr id="3" name="Tijdelijke aanduiding voor inhoud 2"/>
          <p:cNvSpPr>
            <a:spLocks noGrp="1"/>
          </p:cNvSpPr>
          <p:nvPr>
            <p:ph idx="1"/>
          </p:nvPr>
        </p:nvSpPr>
        <p:spPr>
          <a:xfrm>
            <a:off x="457200" y="1484784"/>
            <a:ext cx="8229600" cy="4525963"/>
          </a:xfrm>
        </p:spPr>
        <p:txBody>
          <a:bodyPr>
            <a:normAutofit/>
          </a:bodyPr>
          <a:lstStyle/>
          <a:p>
            <a:pPr marL="0" indent="0">
              <a:buNone/>
            </a:pPr>
            <a:r>
              <a:rPr lang="en-US" sz="2800" dirty="0">
                <a:solidFill>
                  <a:schemeClr val="tx2">
                    <a:lumMod val="75000"/>
                  </a:schemeClr>
                </a:solidFill>
              </a:rPr>
              <a:t>MediGuide is able to review </a:t>
            </a:r>
            <a:r>
              <a:rPr lang="en-US" sz="2800" b="1" dirty="0">
                <a:solidFill>
                  <a:schemeClr val="tx2">
                    <a:lumMod val="75000"/>
                  </a:schemeClr>
                </a:solidFill>
              </a:rPr>
              <a:t>ANY </a:t>
            </a:r>
            <a:r>
              <a:rPr lang="en-US" sz="2800" dirty="0">
                <a:solidFill>
                  <a:schemeClr val="tx2">
                    <a:lumMod val="75000"/>
                  </a:schemeClr>
                </a:solidFill>
              </a:rPr>
              <a:t>medical diagnosis with a MSO with the exception of the following circumstances: </a:t>
            </a:r>
          </a:p>
          <a:p>
            <a:pPr lvl="1"/>
            <a:r>
              <a:rPr lang="en-US" sz="2400" dirty="0">
                <a:solidFill>
                  <a:schemeClr val="tx2">
                    <a:lumMod val="75000"/>
                  </a:schemeClr>
                </a:solidFill>
              </a:rPr>
              <a:t>No diagnosis</a:t>
            </a:r>
          </a:p>
          <a:p>
            <a:pPr lvl="1"/>
            <a:r>
              <a:rPr lang="en-US" sz="2400" dirty="0">
                <a:solidFill>
                  <a:schemeClr val="tx2">
                    <a:lumMod val="75000"/>
                  </a:schemeClr>
                </a:solidFill>
              </a:rPr>
              <a:t>No evaluation by a treating physician for &gt;1 years</a:t>
            </a:r>
          </a:p>
          <a:p>
            <a:pPr lvl="1"/>
            <a:r>
              <a:rPr lang="en-US" sz="2400" dirty="0">
                <a:solidFill>
                  <a:schemeClr val="tx2">
                    <a:lumMod val="75000"/>
                  </a:schemeClr>
                </a:solidFill>
              </a:rPr>
              <a:t>Condition is acute or life-threatening (requires immediate medical intervention)</a:t>
            </a:r>
          </a:p>
          <a:p>
            <a:pPr lvl="1"/>
            <a:r>
              <a:rPr lang="en-US" sz="2400" dirty="0">
                <a:solidFill>
                  <a:schemeClr val="tx2">
                    <a:lumMod val="75000"/>
                  </a:schemeClr>
                </a:solidFill>
              </a:rPr>
              <a:t>An in person evaluation is required (e.g. mental illness)</a:t>
            </a:r>
          </a:p>
          <a:p>
            <a:pPr marL="0" indent="0" algn="ctr">
              <a:buNone/>
            </a:pPr>
            <a:endParaRPr lang="en-US" sz="2800" dirty="0">
              <a:solidFill>
                <a:schemeClr val="tx2">
                  <a:lumMod val="75000"/>
                </a:schemeClr>
              </a:solidFill>
            </a:endParaRPr>
          </a:p>
        </p:txBody>
      </p:sp>
      <p:sp>
        <p:nvSpPr>
          <p:cNvPr id="4" name="Tijdelijke aanduiding voor dianummer 3"/>
          <p:cNvSpPr>
            <a:spLocks noGrp="1"/>
          </p:cNvSpPr>
          <p:nvPr>
            <p:ph type="sldNum" sz="quarter" idx="12"/>
          </p:nvPr>
        </p:nvSpPr>
        <p:spPr/>
        <p:txBody>
          <a:bodyPr/>
          <a:lstStyle/>
          <a:p>
            <a:fld id="{09F7AAD5-295F-4BB6-8198-54A932600509}" type="slidenum">
              <a:rPr lang="nl-BE" smtClean="0"/>
              <a:t>8</a:t>
            </a:fld>
            <a:endParaRPr lang="nl-BE"/>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5012157"/>
            <a:ext cx="2581920" cy="1708039"/>
          </a:xfrm>
          <a:prstGeom prst="rect">
            <a:avLst/>
          </a:prstGeom>
        </p:spPr>
      </p:pic>
    </p:spTree>
    <p:extLst>
      <p:ext uri="{BB962C8B-B14F-4D97-AF65-F5344CB8AC3E}">
        <p14:creationId xmlns:p14="http://schemas.microsoft.com/office/powerpoint/2010/main" val="15034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75"/>
            <a:ext cx="8229600" cy="1143000"/>
          </a:xfrm>
        </p:spPr>
        <p:txBody>
          <a:bodyPr/>
          <a:lstStyle/>
          <a:p>
            <a:r>
              <a:rPr lang="en-US" b="1" dirty="0">
                <a:solidFill>
                  <a:schemeClr val="accent1">
                    <a:lumMod val="50000"/>
                  </a:schemeClr>
                </a:solidFill>
              </a:rPr>
              <a:t>World Leading Medical Centers</a:t>
            </a:r>
            <a:endParaRPr lang="en-US" dirty="0"/>
          </a:p>
        </p:txBody>
      </p:sp>
      <p:sp>
        <p:nvSpPr>
          <p:cNvPr id="5" name="Slide Number Placeholder 4"/>
          <p:cNvSpPr>
            <a:spLocks noGrp="1"/>
          </p:cNvSpPr>
          <p:nvPr>
            <p:ph type="sldNum" sz="quarter" idx="12"/>
          </p:nvPr>
        </p:nvSpPr>
        <p:spPr/>
        <p:txBody>
          <a:bodyPr/>
          <a:lstStyle/>
          <a:p>
            <a:fld id="{09F7AAD5-295F-4BB6-8198-54A932600509}" type="slidenum">
              <a:rPr lang="nl-BE" smtClean="0"/>
              <a:t>9</a:t>
            </a:fld>
            <a:endParaRPr lang="nl-BE"/>
          </a:p>
        </p:txBody>
      </p:sp>
      <p:pic>
        <p:nvPicPr>
          <p:cNvPr id="9" name="Picture 8"/>
          <p:cNvPicPr>
            <a:picLocks noChangeAspect="1"/>
          </p:cNvPicPr>
          <p:nvPr/>
        </p:nvPicPr>
        <p:blipFill>
          <a:blip r:embed="rId3"/>
          <a:stretch>
            <a:fillRect/>
          </a:stretch>
        </p:blipFill>
        <p:spPr>
          <a:xfrm>
            <a:off x="411554" y="3875491"/>
            <a:ext cx="2971239" cy="1368152"/>
          </a:xfrm>
          <a:prstGeom prst="rect">
            <a:avLst/>
          </a:prstGeom>
        </p:spPr>
      </p:pic>
      <p:pic>
        <p:nvPicPr>
          <p:cNvPr id="10" name="Picture 9"/>
          <p:cNvPicPr>
            <a:picLocks noChangeAspect="1"/>
          </p:cNvPicPr>
          <p:nvPr/>
        </p:nvPicPr>
        <p:blipFill>
          <a:blip r:embed="rId4"/>
          <a:stretch>
            <a:fillRect/>
          </a:stretch>
        </p:blipFill>
        <p:spPr>
          <a:xfrm>
            <a:off x="323528" y="1417638"/>
            <a:ext cx="3034308" cy="2275731"/>
          </a:xfrm>
          <a:prstGeom prst="rect">
            <a:avLst/>
          </a:prstGeom>
        </p:spPr>
      </p:pic>
      <p:pic>
        <p:nvPicPr>
          <p:cNvPr id="13" name="Picture 12"/>
          <p:cNvPicPr>
            <a:picLocks noChangeAspect="1"/>
          </p:cNvPicPr>
          <p:nvPr/>
        </p:nvPicPr>
        <p:blipFill>
          <a:blip r:embed="rId5"/>
          <a:stretch>
            <a:fillRect/>
          </a:stretch>
        </p:blipFill>
        <p:spPr>
          <a:xfrm>
            <a:off x="3707686" y="1775189"/>
            <a:ext cx="1728627" cy="780314"/>
          </a:xfrm>
          <a:prstGeom prst="rect">
            <a:avLst/>
          </a:prstGeom>
        </p:spPr>
      </p:pic>
      <p:pic>
        <p:nvPicPr>
          <p:cNvPr id="14" name="Picture 13"/>
          <p:cNvPicPr>
            <a:picLocks noChangeAspect="1"/>
          </p:cNvPicPr>
          <p:nvPr/>
        </p:nvPicPr>
        <p:blipFill>
          <a:blip r:embed="rId6"/>
          <a:stretch>
            <a:fillRect/>
          </a:stretch>
        </p:blipFill>
        <p:spPr>
          <a:xfrm>
            <a:off x="3556964" y="5037135"/>
            <a:ext cx="2118717" cy="1059359"/>
          </a:xfrm>
          <a:prstGeom prst="rect">
            <a:avLst/>
          </a:prstGeom>
        </p:spPr>
      </p:pic>
      <p:pic>
        <p:nvPicPr>
          <p:cNvPr id="15" name="Picture 14"/>
          <p:cNvPicPr>
            <a:picLocks noChangeAspect="1"/>
          </p:cNvPicPr>
          <p:nvPr/>
        </p:nvPicPr>
        <p:blipFill>
          <a:blip r:embed="rId7"/>
          <a:stretch>
            <a:fillRect/>
          </a:stretch>
        </p:blipFill>
        <p:spPr>
          <a:xfrm>
            <a:off x="384370" y="5424633"/>
            <a:ext cx="2311033" cy="1262926"/>
          </a:xfrm>
          <a:prstGeom prst="rect">
            <a:avLst/>
          </a:prstGeom>
        </p:spPr>
      </p:pic>
      <p:pic>
        <p:nvPicPr>
          <p:cNvPr id="16" name="Picture 15"/>
          <p:cNvPicPr>
            <a:picLocks noChangeAspect="1"/>
          </p:cNvPicPr>
          <p:nvPr/>
        </p:nvPicPr>
        <p:blipFill>
          <a:blip r:embed="rId8"/>
          <a:stretch>
            <a:fillRect/>
          </a:stretch>
        </p:blipFill>
        <p:spPr>
          <a:xfrm>
            <a:off x="2570834" y="6166364"/>
            <a:ext cx="3779912" cy="581362"/>
          </a:xfrm>
          <a:prstGeom prst="rect">
            <a:avLst/>
          </a:prstGeom>
        </p:spPr>
      </p:pic>
      <p:pic>
        <p:nvPicPr>
          <p:cNvPr id="17" name="Picture 16"/>
          <p:cNvPicPr>
            <a:picLocks noChangeAspect="1"/>
          </p:cNvPicPr>
          <p:nvPr/>
        </p:nvPicPr>
        <p:blipFill>
          <a:blip r:embed="rId9"/>
          <a:stretch>
            <a:fillRect/>
          </a:stretch>
        </p:blipFill>
        <p:spPr>
          <a:xfrm>
            <a:off x="7041114" y="3921289"/>
            <a:ext cx="2029801" cy="1144625"/>
          </a:xfrm>
          <a:prstGeom prst="rect">
            <a:avLst/>
          </a:prstGeom>
        </p:spPr>
      </p:pic>
      <p:pic>
        <p:nvPicPr>
          <p:cNvPr id="1028" name="Picture 4" descr="Afbeeldingsresultaat voor johns hopkins hospital">
            <a:extLst>
              <a:ext uri="{FF2B5EF4-FFF2-40B4-BE49-F238E27FC236}">
                <a16:creationId xmlns:a16="http://schemas.microsoft.com/office/drawing/2014/main" id="{40622E8F-9685-42C1-86F2-B9FBFCFE90A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8427" y="5021739"/>
            <a:ext cx="2881948" cy="10807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9EE595F-C2AA-4F34-9178-2C7AF316F5D1}"/>
              </a:ext>
            </a:extLst>
          </p:cNvPr>
          <p:cNvPicPr>
            <a:picLocks noChangeAspect="1"/>
          </p:cNvPicPr>
          <p:nvPr/>
        </p:nvPicPr>
        <p:blipFill>
          <a:blip r:embed="rId11"/>
          <a:stretch>
            <a:fillRect/>
          </a:stretch>
        </p:blipFill>
        <p:spPr>
          <a:xfrm>
            <a:off x="3799098" y="3224283"/>
            <a:ext cx="2837471" cy="1418736"/>
          </a:xfrm>
          <a:prstGeom prst="rect">
            <a:avLst/>
          </a:prstGeom>
        </p:spPr>
      </p:pic>
      <p:pic>
        <p:nvPicPr>
          <p:cNvPr id="11" name="Picture 10">
            <a:extLst>
              <a:ext uri="{FF2B5EF4-FFF2-40B4-BE49-F238E27FC236}">
                <a16:creationId xmlns:a16="http://schemas.microsoft.com/office/drawing/2014/main" id="{940F06AA-0A87-4268-9A9C-7F1B7CC4CD98}"/>
              </a:ext>
            </a:extLst>
          </p:cNvPr>
          <p:cNvPicPr>
            <a:picLocks noChangeAspect="1"/>
          </p:cNvPicPr>
          <p:nvPr/>
        </p:nvPicPr>
        <p:blipFill>
          <a:blip r:embed="rId12"/>
          <a:stretch>
            <a:fillRect/>
          </a:stretch>
        </p:blipFill>
        <p:spPr>
          <a:xfrm>
            <a:off x="6894673" y="2893067"/>
            <a:ext cx="1792127" cy="1367990"/>
          </a:xfrm>
          <a:prstGeom prst="rect">
            <a:avLst/>
          </a:prstGeom>
        </p:spPr>
      </p:pic>
      <p:pic>
        <p:nvPicPr>
          <p:cNvPr id="6" name="Picture 5">
            <a:extLst>
              <a:ext uri="{FF2B5EF4-FFF2-40B4-BE49-F238E27FC236}">
                <a16:creationId xmlns:a16="http://schemas.microsoft.com/office/drawing/2014/main" id="{3CD6B754-5AC9-4E32-804D-A00433FA4FB8}"/>
              </a:ext>
            </a:extLst>
          </p:cNvPr>
          <p:cNvPicPr>
            <a:picLocks noChangeAspect="1"/>
          </p:cNvPicPr>
          <p:nvPr/>
        </p:nvPicPr>
        <p:blipFill>
          <a:blip r:embed="rId13"/>
          <a:stretch>
            <a:fillRect/>
          </a:stretch>
        </p:blipFill>
        <p:spPr>
          <a:xfrm>
            <a:off x="5751613" y="1119342"/>
            <a:ext cx="3234916" cy="1817369"/>
          </a:xfrm>
          <a:prstGeom prst="rect">
            <a:avLst/>
          </a:prstGeom>
        </p:spPr>
      </p:pic>
    </p:spTree>
    <p:extLst>
      <p:ext uri="{BB962C8B-B14F-4D97-AF65-F5344CB8AC3E}">
        <p14:creationId xmlns:p14="http://schemas.microsoft.com/office/powerpoint/2010/main" val="5485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WH1">
  <a:themeElements>
    <a:clrScheme name="Custom 2">
      <a:dk1>
        <a:srgbClr val="171796"/>
      </a:dk1>
      <a:lt1>
        <a:sysClr val="window" lastClr="FFFFFF"/>
      </a:lt1>
      <a:dk2>
        <a:srgbClr val="8DB3E2"/>
      </a:dk2>
      <a:lt2>
        <a:srgbClr val="FFFFFF"/>
      </a:lt2>
      <a:accent1>
        <a:srgbClr val="4C67C5"/>
      </a:accent1>
      <a:accent2>
        <a:srgbClr val="92CD97"/>
      </a:accent2>
      <a:accent3>
        <a:srgbClr val="7EB9EF"/>
      </a:accent3>
      <a:accent4>
        <a:srgbClr val="8064A1"/>
      </a:accent4>
      <a:accent5>
        <a:srgbClr val="DBEEF3"/>
      </a:accent5>
      <a:accent6>
        <a:srgbClr val="7084C9"/>
      </a:accent6>
      <a:hlink>
        <a:srgbClr val="FFFFFF"/>
      </a:hlink>
      <a:folHlink>
        <a:srgbClr val="E9F5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1173</Words>
  <Application>Microsoft Office PowerPoint</Application>
  <PresentationFormat>On-screen Show (4:3)</PresentationFormat>
  <Paragraphs>249</Paragraphs>
  <Slides>32</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 Unicode MS</vt:lpstr>
      <vt:lpstr>MS PGothic</vt:lpstr>
      <vt:lpstr>MS PGothic</vt:lpstr>
      <vt:lpstr>PMingLiU</vt:lpstr>
      <vt:lpstr>Arial</vt:lpstr>
      <vt:lpstr>Calibri</vt:lpstr>
      <vt:lpstr>Georgia</vt:lpstr>
      <vt:lpstr>Times New Roman</vt:lpstr>
      <vt:lpstr>Wingdings</vt:lpstr>
      <vt:lpstr>Kantoorthema</vt:lpstr>
      <vt:lpstr>BWH1</vt:lpstr>
      <vt:lpstr>Office Theme</vt:lpstr>
      <vt:lpstr>PowerPoint Presentation</vt:lpstr>
      <vt:lpstr>PowerPoint Presentation</vt:lpstr>
      <vt:lpstr>MediGuide Group</vt:lpstr>
      <vt:lpstr>PowerPoint Presentation</vt:lpstr>
      <vt:lpstr>MediGuide</vt:lpstr>
      <vt:lpstr>MediGuide Capabilities</vt:lpstr>
      <vt:lpstr>MediGuide: Closest to the Cure</vt:lpstr>
      <vt:lpstr>Qualifying Medical Conditions</vt:lpstr>
      <vt:lpstr>World Leading Medical Centers</vt:lpstr>
      <vt:lpstr>PowerPoint Presentation</vt:lpstr>
      <vt:lpstr>PowerPoint Presentation</vt:lpstr>
      <vt:lpstr>PowerPoint Presentation</vt:lpstr>
      <vt:lpstr>PowerPoint Presentation</vt:lpstr>
      <vt:lpstr>What can I expect? </vt:lpstr>
      <vt:lpstr>What can I expect? </vt:lpstr>
      <vt:lpstr>2018 Key MSO Metrics  </vt:lpstr>
      <vt:lpstr>Top 8 MSO Conditions 2018</vt:lpstr>
      <vt:lpstr>Top WLMC Choices 2018 </vt:lpstr>
      <vt:lpstr>What can I expect: Cost Savings? </vt:lpstr>
      <vt:lpstr>MediGuide Capabilities</vt:lpstr>
      <vt:lpstr>MediGuide’s Navigator</vt:lpstr>
      <vt:lpstr>Navigator </vt:lpstr>
      <vt:lpstr>Travel Related Services </vt:lpstr>
      <vt:lpstr>Translation Services</vt:lpstr>
      <vt:lpstr>Re-Pricing and Cost Containment</vt:lpstr>
      <vt:lpstr> Average Cost of treatments USA (before cost containment) </vt:lpstr>
      <vt:lpstr>Re-pricing impact</vt:lpstr>
      <vt:lpstr>Costing example</vt:lpstr>
      <vt:lpstr>MediGuide Capabilities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Vermeulen</dc:creator>
  <cp:lastModifiedBy>Paul Vermeulen</cp:lastModifiedBy>
  <cp:revision>16</cp:revision>
  <cp:lastPrinted>2018-11-05T08:28:06Z</cp:lastPrinted>
  <dcterms:created xsi:type="dcterms:W3CDTF">2018-11-05T08:20:05Z</dcterms:created>
  <dcterms:modified xsi:type="dcterms:W3CDTF">2018-11-07T07:05:28Z</dcterms:modified>
</cp:coreProperties>
</file>